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6" r:id="rId2"/>
    <p:sldId id="263" r:id="rId3"/>
    <p:sldId id="260" r:id="rId4"/>
    <p:sldId id="262" r:id="rId5"/>
    <p:sldId id="268" r:id="rId6"/>
    <p:sldId id="264" r:id="rId7"/>
    <p:sldId id="259" r:id="rId8"/>
    <p:sldId id="267" r:id="rId9"/>
    <p:sldId id="261" r:id="rId10"/>
    <p:sldId id="269" r:id="rId11"/>
    <p:sldId id="266" r:id="rId12"/>
    <p:sldId id="274" r:id="rId13"/>
    <p:sldId id="265" r:id="rId14"/>
    <p:sldId id="273" r:id="rId15"/>
    <p:sldId id="272" r:id="rId16"/>
    <p:sldId id="271" r:id="rId17"/>
    <p:sldId id="270" r:id="rId18"/>
    <p:sldId id="258" r:id="rId19"/>
    <p:sldId id="275" r:id="rId20"/>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82" d="100"/>
          <a:sy n="82" d="100"/>
        </p:scale>
        <p:origin x="-32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B528F30E-729A-4F5C-8234-149897B543F6}" type="datetimeFigureOut">
              <a:rPr lang="de-CH" smtClean="0"/>
              <a:t>16.09.2019</a:t>
            </a:fld>
            <a:endParaRPr lang="de-CH"/>
          </a:p>
        </p:txBody>
      </p:sp>
      <p:sp>
        <p:nvSpPr>
          <p:cNvPr id="4" name="Fußzeilenplatzhalt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CE3044D2-8035-4F5F-85E5-C0615DFC17A2}" type="slidenum">
              <a:rPr lang="de-CH" smtClean="0"/>
              <a:t>‹Nr.›</a:t>
            </a:fld>
            <a:endParaRPr lang="de-CH"/>
          </a:p>
        </p:txBody>
      </p:sp>
    </p:spTree>
    <p:extLst>
      <p:ext uri="{BB962C8B-B14F-4D97-AF65-F5344CB8AC3E}">
        <p14:creationId xmlns:p14="http://schemas.microsoft.com/office/powerpoint/2010/main" val="2324358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9CFC5774-2CEB-4BAD-B8C2-9821D4C6E981}" type="datetimeFigureOut">
              <a:rPr lang="de-CH" smtClean="0"/>
              <a:t>16.09.2019</a:t>
            </a:fld>
            <a:endParaRPr lang="de-CH"/>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9B07DA62-6773-40D2-A03F-42D536EB68A2}" type="slidenum">
              <a:rPr lang="de-CH" smtClean="0"/>
              <a:t>‹Nr.›</a:t>
            </a:fld>
            <a:endParaRPr lang="de-CH"/>
          </a:p>
        </p:txBody>
      </p:sp>
    </p:spTree>
    <p:extLst>
      <p:ext uri="{BB962C8B-B14F-4D97-AF65-F5344CB8AC3E}">
        <p14:creationId xmlns:p14="http://schemas.microsoft.com/office/powerpoint/2010/main" val="481939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9B07DA62-6773-40D2-A03F-42D536EB68A2}" type="slidenum">
              <a:rPr lang="de-CH" smtClean="0"/>
              <a:t>1</a:t>
            </a:fld>
            <a:endParaRPr lang="de-CH"/>
          </a:p>
        </p:txBody>
      </p:sp>
    </p:spTree>
    <p:extLst>
      <p:ext uri="{BB962C8B-B14F-4D97-AF65-F5344CB8AC3E}">
        <p14:creationId xmlns:p14="http://schemas.microsoft.com/office/powerpoint/2010/main" val="2648880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lienbildplatzhalter 1"/>
          <p:cNvSpPr>
            <a:spLocks noGrp="1" noRot="1" noChangeAspect="1" noTextEdit="1"/>
          </p:cNvSpPr>
          <p:nvPr>
            <p:ph type="sldImg"/>
          </p:nvPr>
        </p:nvSpPr>
        <p:spPr bwMode="auto">
          <a:noFill/>
          <a:ln>
            <a:solidFill>
              <a:srgbClr val="000000"/>
            </a:solidFill>
            <a:miter lim="800000"/>
            <a:headEnd/>
            <a:tailEnd/>
          </a:ln>
        </p:spPr>
      </p:sp>
      <p:sp>
        <p:nvSpPr>
          <p:cNvPr id="70659"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a:p>
        </p:txBody>
      </p:sp>
      <p:sp>
        <p:nvSpPr>
          <p:cNvPr id="70660" name="Datumsplatzhalter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E58894D7-3074-41B9-A9EF-8D48705C4A8B}" type="datetime1">
              <a:rPr lang="de-DE" smtClean="0"/>
              <a:pPr/>
              <a:t>16.09.2019</a:t>
            </a:fld>
            <a:endParaRPr lang="de-CH"/>
          </a:p>
        </p:txBody>
      </p:sp>
      <p:sp>
        <p:nvSpPr>
          <p:cNvPr id="70661" name="Fußzeilenplatzhalt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de-CH"/>
              <a:t>Lebenshilfe Salzburg                              GT</a:t>
            </a:r>
          </a:p>
        </p:txBody>
      </p:sp>
      <p:sp>
        <p:nvSpPr>
          <p:cNvPr id="70662" name="Foliennummernplatzhalt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E4D635A-727E-4BDA-8E6F-FC363C91906C}" type="slidenum">
              <a:rPr lang="de-CH" smtClean="0"/>
              <a:pPr/>
              <a:t>10</a:t>
            </a:fld>
            <a:endParaRPr lang="de-CH"/>
          </a:p>
        </p:txBody>
      </p:sp>
    </p:spTree>
    <p:extLst>
      <p:ext uri="{BB962C8B-B14F-4D97-AF65-F5344CB8AC3E}">
        <p14:creationId xmlns:p14="http://schemas.microsoft.com/office/powerpoint/2010/main" val="2029860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9B07DA62-6773-40D2-A03F-42D536EB68A2}" type="slidenum">
              <a:rPr lang="de-CH" smtClean="0"/>
              <a:t>11</a:t>
            </a:fld>
            <a:endParaRPr lang="de-CH"/>
          </a:p>
        </p:txBody>
      </p:sp>
    </p:spTree>
    <p:extLst>
      <p:ext uri="{BB962C8B-B14F-4D97-AF65-F5344CB8AC3E}">
        <p14:creationId xmlns:p14="http://schemas.microsoft.com/office/powerpoint/2010/main" val="2552431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9B07DA62-6773-40D2-A03F-42D536EB68A2}" type="slidenum">
              <a:rPr lang="de-CH" smtClean="0"/>
              <a:t>12</a:t>
            </a:fld>
            <a:endParaRPr lang="de-CH"/>
          </a:p>
        </p:txBody>
      </p:sp>
    </p:spTree>
    <p:extLst>
      <p:ext uri="{BB962C8B-B14F-4D97-AF65-F5344CB8AC3E}">
        <p14:creationId xmlns:p14="http://schemas.microsoft.com/office/powerpoint/2010/main" val="65354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9B07DA62-6773-40D2-A03F-42D536EB68A2}" type="slidenum">
              <a:rPr lang="de-CH" smtClean="0"/>
              <a:t>13</a:t>
            </a:fld>
            <a:endParaRPr lang="de-CH"/>
          </a:p>
        </p:txBody>
      </p:sp>
    </p:spTree>
    <p:extLst>
      <p:ext uri="{BB962C8B-B14F-4D97-AF65-F5344CB8AC3E}">
        <p14:creationId xmlns:p14="http://schemas.microsoft.com/office/powerpoint/2010/main" val="2214445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9B07DA62-6773-40D2-A03F-42D536EB68A2}" type="slidenum">
              <a:rPr lang="de-CH" smtClean="0"/>
              <a:t>14</a:t>
            </a:fld>
            <a:endParaRPr lang="de-CH"/>
          </a:p>
        </p:txBody>
      </p:sp>
    </p:spTree>
    <p:extLst>
      <p:ext uri="{BB962C8B-B14F-4D97-AF65-F5344CB8AC3E}">
        <p14:creationId xmlns:p14="http://schemas.microsoft.com/office/powerpoint/2010/main" val="244293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9B07DA62-6773-40D2-A03F-42D536EB68A2}" type="slidenum">
              <a:rPr lang="de-CH" smtClean="0"/>
              <a:t>15</a:t>
            </a:fld>
            <a:endParaRPr lang="de-CH"/>
          </a:p>
        </p:txBody>
      </p:sp>
    </p:spTree>
    <p:extLst>
      <p:ext uri="{BB962C8B-B14F-4D97-AF65-F5344CB8AC3E}">
        <p14:creationId xmlns:p14="http://schemas.microsoft.com/office/powerpoint/2010/main" val="870365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9B07DA62-6773-40D2-A03F-42D536EB68A2}" type="slidenum">
              <a:rPr lang="de-CH" smtClean="0"/>
              <a:t>16</a:t>
            </a:fld>
            <a:endParaRPr lang="de-CH"/>
          </a:p>
        </p:txBody>
      </p:sp>
    </p:spTree>
    <p:extLst>
      <p:ext uri="{BB962C8B-B14F-4D97-AF65-F5344CB8AC3E}">
        <p14:creationId xmlns:p14="http://schemas.microsoft.com/office/powerpoint/2010/main" val="2870336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9B07DA62-6773-40D2-A03F-42D536EB68A2}" type="slidenum">
              <a:rPr lang="de-CH" smtClean="0"/>
              <a:t>17</a:t>
            </a:fld>
            <a:endParaRPr lang="de-CH"/>
          </a:p>
        </p:txBody>
      </p:sp>
    </p:spTree>
    <p:extLst>
      <p:ext uri="{BB962C8B-B14F-4D97-AF65-F5344CB8AC3E}">
        <p14:creationId xmlns:p14="http://schemas.microsoft.com/office/powerpoint/2010/main" val="1391643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9B07DA62-6773-40D2-A03F-42D536EB68A2}" type="slidenum">
              <a:rPr lang="de-CH" smtClean="0"/>
              <a:t>18</a:t>
            </a:fld>
            <a:endParaRPr lang="de-CH"/>
          </a:p>
        </p:txBody>
      </p:sp>
    </p:spTree>
    <p:extLst>
      <p:ext uri="{BB962C8B-B14F-4D97-AF65-F5344CB8AC3E}">
        <p14:creationId xmlns:p14="http://schemas.microsoft.com/office/powerpoint/2010/main" val="512561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9B07DA62-6773-40D2-A03F-42D536EB68A2}" type="slidenum">
              <a:rPr lang="de-CH" smtClean="0"/>
              <a:t>19</a:t>
            </a:fld>
            <a:endParaRPr lang="de-CH"/>
          </a:p>
        </p:txBody>
      </p:sp>
    </p:spTree>
    <p:extLst>
      <p:ext uri="{BB962C8B-B14F-4D97-AF65-F5344CB8AC3E}">
        <p14:creationId xmlns:p14="http://schemas.microsoft.com/office/powerpoint/2010/main" val="2256929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9B07DA62-6773-40D2-A03F-42D536EB68A2}" type="slidenum">
              <a:rPr lang="de-CH" smtClean="0"/>
              <a:t>2</a:t>
            </a:fld>
            <a:endParaRPr lang="de-CH"/>
          </a:p>
        </p:txBody>
      </p:sp>
    </p:spTree>
    <p:extLst>
      <p:ext uri="{BB962C8B-B14F-4D97-AF65-F5344CB8AC3E}">
        <p14:creationId xmlns:p14="http://schemas.microsoft.com/office/powerpoint/2010/main" val="1297504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9B07DA62-6773-40D2-A03F-42D536EB68A2}" type="slidenum">
              <a:rPr lang="de-CH" smtClean="0"/>
              <a:t>3</a:t>
            </a:fld>
            <a:endParaRPr lang="de-CH"/>
          </a:p>
        </p:txBody>
      </p:sp>
    </p:spTree>
    <p:extLst>
      <p:ext uri="{BB962C8B-B14F-4D97-AF65-F5344CB8AC3E}">
        <p14:creationId xmlns:p14="http://schemas.microsoft.com/office/powerpoint/2010/main" val="1405006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9B07DA62-6773-40D2-A03F-42D536EB68A2}" type="slidenum">
              <a:rPr lang="de-CH" smtClean="0"/>
              <a:t>4</a:t>
            </a:fld>
            <a:endParaRPr lang="de-CH"/>
          </a:p>
        </p:txBody>
      </p:sp>
    </p:spTree>
    <p:extLst>
      <p:ext uri="{BB962C8B-B14F-4D97-AF65-F5344CB8AC3E}">
        <p14:creationId xmlns:p14="http://schemas.microsoft.com/office/powerpoint/2010/main" val="2213041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9B07DA62-6773-40D2-A03F-42D536EB68A2}" type="slidenum">
              <a:rPr lang="de-CH" smtClean="0"/>
              <a:t>5</a:t>
            </a:fld>
            <a:endParaRPr lang="de-CH"/>
          </a:p>
        </p:txBody>
      </p:sp>
    </p:spTree>
    <p:extLst>
      <p:ext uri="{BB962C8B-B14F-4D97-AF65-F5344CB8AC3E}">
        <p14:creationId xmlns:p14="http://schemas.microsoft.com/office/powerpoint/2010/main" val="2705416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9B07DA62-6773-40D2-A03F-42D536EB68A2}" type="slidenum">
              <a:rPr lang="de-CH" smtClean="0"/>
              <a:t>6</a:t>
            </a:fld>
            <a:endParaRPr lang="de-CH"/>
          </a:p>
        </p:txBody>
      </p:sp>
    </p:spTree>
    <p:extLst>
      <p:ext uri="{BB962C8B-B14F-4D97-AF65-F5344CB8AC3E}">
        <p14:creationId xmlns:p14="http://schemas.microsoft.com/office/powerpoint/2010/main" val="898860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9B07DA62-6773-40D2-A03F-42D536EB68A2}" type="slidenum">
              <a:rPr lang="de-CH" smtClean="0"/>
              <a:t>7</a:t>
            </a:fld>
            <a:endParaRPr lang="de-CH"/>
          </a:p>
        </p:txBody>
      </p:sp>
    </p:spTree>
    <p:extLst>
      <p:ext uri="{BB962C8B-B14F-4D97-AF65-F5344CB8AC3E}">
        <p14:creationId xmlns:p14="http://schemas.microsoft.com/office/powerpoint/2010/main" val="1661195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9B07DA62-6773-40D2-A03F-42D536EB68A2}" type="slidenum">
              <a:rPr lang="de-CH" smtClean="0"/>
              <a:t>8</a:t>
            </a:fld>
            <a:endParaRPr lang="de-CH"/>
          </a:p>
        </p:txBody>
      </p:sp>
    </p:spTree>
    <p:extLst>
      <p:ext uri="{BB962C8B-B14F-4D97-AF65-F5344CB8AC3E}">
        <p14:creationId xmlns:p14="http://schemas.microsoft.com/office/powerpoint/2010/main" val="3595586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9B07DA62-6773-40D2-A03F-42D536EB68A2}" type="slidenum">
              <a:rPr lang="de-CH" smtClean="0"/>
              <a:t>9</a:t>
            </a:fld>
            <a:endParaRPr lang="de-CH"/>
          </a:p>
        </p:txBody>
      </p:sp>
    </p:spTree>
    <p:extLst>
      <p:ext uri="{BB962C8B-B14F-4D97-AF65-F5344CB8AC3E}">
        <p14:creationId xmlns:p14="http://schemas.microsoft.com/office/powerpoint/2010/main" val="3555444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de-DE"/>
              <a:t>Mastertitelformat bearbeiten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r>
              <a:rPr lang="de-CH"/>
              <a:t>19.09.2019</a:t>
            </a:r>
          </a:p>
        </p:txBody>
      </p:sp>
      <p:sp>
        <p:nvSpPr>
          <p:cNvPr id="5" name="Footer Placeholder 4"/>
          <p:cNvSpPr>
            <a:spLocks noGrp="1"/>
          </p:cNvSpPr>
          <p:nvPr>
            <p:ph type="ftr" sz="quarter" idx="11"/>
          </p:nvPr>
        </p:nvSpPr>
        <p:spPr/>
        <p:txBody>
          <a:bodyPr/>
          <a:lstStyle>
            <a:lvl1pPr>
              <a:defRPr>
                <a:solidFill>
                  <a:srgbClr val="FFFFFF"/>
                </a:solidFill>
              </a:defRPr>
            </a:lvl1pPr>
          </a:lstStyle>
          <a:p>
            <a:r>
              <a:rPr lang="de-CH"/>
              <a:t>www.mensch-zuerst schweiz          GT</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5862FD9-B984-4720-B0C8-7AE789D99EA0}" type="slidenum">
              <a:rPr lang="de-CH" smtClean="0"/>
              <a:t>‹Nr.›</a:t>
            </a:fld>
            <a:endParaRPr lang="de-CH"/>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6061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CH"/>
              <a:t>19.09.2019</a:t>
            </a:r>
          </a:p>
        </p:txBody>
      </p:sp>
      <p:sp>
        <p:nvSpPr>
          <p:cNvPr id="5" name="Footer Placeholder 4"/>
          <p:cNvSpPr>
            <a:spLocks noGrp="1"/>
          </p:cNvSpPr>
          <p:nvPr>
            <p:ph type="ftr" sz="quarter" idx="11"/>
          </p:nvPr>
        </p:nvSpPr>
        <p:spPr/>
        <p:txBody>
          <a:bodyPr/>
          <a:lstStyle/>
          <a:p>
            <a:r>
              <a:rPr lang="de-CH"/>
              <a:t>www.mensch-zuerst schweiz          GT</a:t>
            </a:r>
          </a:p>
        </p:txBody>
      </p:sp>
      <p:sp>
        <p:nvSpPr>
          <p:cNvPr id="6" name="Slide Number Placeholder 5"/>
          <p:cNvSpPr>
            <a:spLocks noGrp="1"/>
          </p:cNvSpPr>
          <p:nvPr>
            <p:ph type="sldNum" sz="quarter" idx="12"/>
          </p:nvPr>
        </p:nvSpPr>
        <p:spPr/>
        <p:txBody>
          <a:bodyPr/>
          <a:lstStyle/>
          <a:p>
            <a:fld id="{C5862FD9-B984-4720-B0C8-7AE789D99EA0}" type="slidenum">
              <a:rPr lang="de-CH" smtClean="0"/>
              <a:t>‹Nr.›</a:t>
            </a:fld>
            <a:endParaRPr lang="de-CH"/>
          </a:p>
        </p:txBody>
      </p:sp>
    </p:spTree>
    <p:extLst>
      <p:ext uri="{BB962C8B-B14F-4D97-AF65-F5344CB8AC3E}">
        <p14:creationId xmlns:p14="http://schemas.microsoft.com/office/powerpoint/2010/main" val="375625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CH"/>
              <a:t>19.09.2019</a:t>
            </a:r>
          </a:p>
        </p:txBody>
      </p:sp>
      <p:sp>
        <p:nvSpPr>
          <p:cNvPr id="5" name="Footer Placeholder 4"/>
          <p:cNvSpPr>
            <a:spLocks noGrp="1"/>
          </p:cNvSpPr>
          <p:nvPr>
            <p:ph type="ftr" sz="quarter" idx="11"/>
          </p:nvPr>
        </p:nvSpPr>
        <p:spPr/>
        <p:txBody>
          <a:bodyPr/>
          <a:lstStyle/>
          <a:p>
            <a:r>
              <a:rPr lang="de-CH"/>
              <a:t>www.mensch-zuerst schweiz          GT</a:t>
            </a:r>
          </a:p>
        </p:txBody>
      </p:sp>
      <p:sp>
        <p:nvSpPr>
          <p:cNvPr id="6" name="Slide Number Placeholder 5"/>
          <p:cNvSpPr>
            <a:spLocks noGrp="1"/>
          </p:cNvSpPr>
          <p:nvPr>
            <p:ph type="sldNum" sz="quarter" idx="12"/>
          </p:nvPr>
        </p:nvSpPr>
        <p:spPr/>
        <p:txBody>
          <a:bodyPr/>
          <a:lstStyle/>
          <a:p>
            <a:fld id="{C5862FD9-B984-4720-B0C8-7AE789D99EA0}" type="slidenum">
              <a:rPr lang="de-CH" smtClean="0"/>
              <a:t>‹Nr.›</a:t>
            </a:fld>
            <a:endParaRPr lang="de-CH"/>
          </a:p>
        </p:txBody>
      </p:sp>
    </p:spTree>
    <p:extLst>
      <p:ext uri="{BB962C8B-B14F-4D97-AF65-F5344CB8AC3E}">
        <p14:creationId xmlns:p14="http://schemas.microsoft.com/office/powerpoint/2010/main" val="1884476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914400" y="609600"/>
            <a:ext cx="10363200" cy="1143000"/>
          </a:xfrm>
        </p:spPr>
        <p:txBody>
          <a:bodyPr/>
          <a:lstStyle/>
          <a:p>
            <a:r>
              <a:rPr lang="de-DE"/>
              <a:t>Titelmasterformat durch Klicken bearbeiten</a:t>
            </a:r>
          </a:p>
        </p:txBody>
      </p:sp>
      <p:sp>
        <p:nvSpPr>
          <p:cNvPr id="3" name="SmartArt-Platzhalter 2"/>
          <p:cNvSpPr>
            <a:spLocks noGrp="1"/>
          </p:cNvSpPr>
          <p:nvPr>
            <p:ph type="dgm" idx="1"/>
          </p:nvPr>
        </p:nvSpPr>
        <p:spPr>
          <a:xfrm>
            <a:off x="914400" y="1981200"/>
            <a:ext cx="10363200" cy="4114800"/>
          </a:xfrm>
        </p:spPr>
        <p:txBody>
          <a:bodyPr>
            <a:normAutofit/>
          </a:bodyPr>
          <a:lstStyle/>
          <a:p>
            <a:pPr lvl="0"/>
            <a:endParaRPr lang="de-DE" noProof="0"/>
          </a:p>
        </p:txBody>
      </p:sp>
      <p:sp>
        <p:nvSpPr>
          <p:cNvPr id="4" name="Datumsplatzhalter 10"/>
          <p:cNvSpPr>
            <a:spLocks noGrp="1"/>
          </p:cNvSpPr>
          <p:nvPr>
            <p:ph type="dt" sz="half" idx="10"/>
          </p:nvPr>
        </p:nvSpPr>
        <p:spPr/>
        <p:txBody>
          <a:bodyPr/>
          <a:lstStyle>
            <a:lvl1pPr>
              <a:defRPr/>
            </a:lvl1pPr>
          </a:lstStyle>
          <a:p>
            <a:pPr>
              <a:defRPr/>
            </a:pPr>
            <a:r>
              <a:rPr lang="de-CH"/>
              <a:t>19.09.2019</a:t>
            </a:r>
          </a:p>
        </p:txBody>
      </p:sp>
      <p:sp>
        <p:nvSpPr>
          <p:cNvPr id="5" name="Fußzeilenplatzhalter 27"/>
          <p:cNvSpPr>
            <a:spLocks noGrp="1"/>
          </p:cNvSpPr>
          <p:nvPr>
            <p:ph type="ftr" sz="quarter" idx="11"/>
          </p:nvPr>
        </p:nvSpPr>
        <p:spPr/>
        <p:txBody>
          <a:bodyPr/>
          <a:lstStyle>
            <a:lvl1pPr>
              <a:defRPr/>
            </a:lvl1pPr>
          </a:lstStyle>
          <a:p>
            <a:pPr>
              <a:defRPr/>
            </a:pPr>
            <a:r>
              <a:rPr lang="de-CH"/>
              <a:t>www.mensch-zuerst schweiz          GT</a:t>
            </a:r>
          </a:p>
        </p:txBody>
      </p:sp>
      <p:sp>
        <p:nvSpPr>
          <p:cNvPr id="6" name="Foliennummernplatzhalter 4"/>
          <p:cNvSpPr>
            <a:spLocks noGrp="1"/>
          </p:cNvSpPr>
          <p:nvPr>
            <p:ph type="sldNum" sz="quarter" idx="12"/>
          </p:nvPr>
        </p:nvSpPr>
        <p:spPr/>
        <p:txBody>
          <a:bodyPr/>
          <a:lstStyle>
            <a:lvl1pPr>
              <a:defRPr/>
            </a:lvl1pPr>
          </a:lstStyle>
          <a:p>
            <a:pPr>
              <a:defRPr/>
            </a:pPr>
            <a:fld id="{D5CFD1A7-FD5A-4CFC-B148-075E3320A7BF}" type="slidenum">
              <a:rPr lang="de-CH"/>
              <a:pPr>
                <a:defRPr/>
              </a:pPr>
              <a:t>‹Nr.›</a:t>
            </a:fld>
            <a:endParaRPr lang="de-CH"/>
          </a:p>
        </p:txBody>
      </p:sp>
    </p:spTree>
    <p:extLst>
      <p:ext uri="{BB962C8B-B14F-4D97-AF65-F5344CB8AC3E}">
        <p14:creationId xmlns:p14="http://schemas.microsoft.com/office/powerpoint/2010/main" val="761678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CH"/>
              <a:t>19.09.2019</a:t>
            </a:r>
          </a:p>
        </p:txBody>
      </p:sp>
      <p:sp>
        <p:nvSpPr>
          <p:cNvPr id="5" name="Footer Placeholder 4"/>
          <p:cNvSpPr>
            <a:spLocks noGrp="1"/>
          </p:cNvSpPr>
          <p:nvPr>
            <p:ph type="ftr" sz="quarter" idx="11"/>
          </p:nvPr>
        </p:nvSpPr>
        <p:spPr/>
        <p:txBody>
          <a:bodyPr/>
          <a:lstStyle/>
          <a:p>
            <a:r>
              <a:rPr lang="de-CH"/>
              <a:t>www.mensch-zuerst schweiz          GT</a:t>
            </a:r>
          </a:p>
        </p:txBody>
      </p:sp>
      <p:sp>
        <p:nvSpPr>
          <p:cNvPr id="6" name="Slide Number Placeholder 5"/>
          <p:cNvSpPr>
            <a:spLocks noGrp="1"/>
          </p:cNvSpPr>
          <p:nvPr>
            <p:ph type="sldNum" sz="quarter" idx="12"/>
          </p:nvPr>
        </p:nvSpPr>
        <p:spPr/>
        <p:txBody>
          <a:bodyPr/>
          <a:lstStyle/>
          <a:p>
            <a:fld id="{C5862FD9-B984-4720-B0C8-7AE789D99EA0}" type="slidenum">
              <a:rPr lang="de-CH" smtClean="0"/>
              <a:t>‹Nr.›</a:t>
            </a:fld>
            <a:endParaRPr lang="de-CH"/>
          </a:p>
        </p:txBody>
      </p:sp>
    </p:spTree>
    <p:extLst>
      <p:ext uri="{BB962C8B-B14F-4D97-AF65-F5344CB8AC3E}">
        <p14:creationId xmlns:p14="http://schemas.microsoft.com/office/powerpoint/2010/main" val="1563754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de-DE"/>
              <a:t>Mastertitelformat bearbeiten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r>
              <a:rPr lang="de-CH"/>
              <a:t>19.09.2019</a:t>
            </a:r>
          </a:p>
        </p:txBody>
      </p:sp>
      <p:sp>
        <p:nvSpPr>
          <p:cNvPr id="5" name="Footer Placeholder 4"/>
          <p:cNvSpPr>
            <a:spLocks noGrp="1"/>
          </p:cNvSpPr>
          <p:nvPr>
            <p:ph type="ftr" sz="quarter" idx="11"/>
          </p:nvPr>
        </p:nvSpPr>
        <p:spPr/>
        <p:txBody>
          <a:bodyPr/>
          <a:lstStyle/>
          <a:p>
            <a:r>
              <a:rPr lang="de-CH"/>
              <a:t>www.mensch-zuerst schweiz          GT</a:t>
            </a:r>
          </a:p>
        </p:txBody>
      </p:sp>
      <p:sp>
        <p:nvSpPr>
          <p:cNvPr id="6" name="Slide Number Placeholder 5"/>
          <p:cNvSpPr>
            <a:spLocks noGrp="1"/>
          </p:cNvSpPr>
          <p:nvPr>
            <p:ph type="sldNum" sz="quarter" idx="12"/>
          </p:nvPr>
        </p:nvSpPr>
        <p:spPr/>
        <p:txBody>
          <a:bodyPr/>
          <a:lstStyle/>
          <a:p>
            <a:fld id="{C5862FD9-B984-4720-B0C8-7AE789D99EA0}" type="slidenum">
              <a:rPr lang="de-CH" smtClean="0"/>
              <a:t>‹Nr.›</a:t>
            </a:fld>
            <a:endParaRPr lang="de-CH"/>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4344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r>
              <a:rPr lang="de-CH"/>
              <a:t>19.09.2019</a:t>
            </a:r>
          </a:p>
        </p:txBody>
      </p:sp>
      <p:sp>
        <p:nvSpPr>
          <p:cNvPr id="6" name="Footer Placeholder 5"/>
          <p:cNvSpPr>
            <a:spLocks noGrp="1"/>
          </p:cNvSpPr>
          <p:nvPr>
            <p:ph type="ftr" sz="quarter" idx="11"/>
          </p:nvPr>
        </p:nvSpPr>
        <p:spPr/>
        <p:txBody>
          <a:bodyPr/>
          <a:lstStyle/>
          <a:p>
            <a:r>
              <a:rPr lang="de-CH"/>
              <a:t>www.mensch-zuerst schweiz          GT</a:t>
            </a:r>
          </a:p>
        </p:txBody>
      </p:sp>
      <p:sp>
        <p:nvSpPr>
          <p:cNvPr id="7" name="Slide Number Placeholder 6"/>
          <p:cNvSpPr>
            <a:spLocks noGrp="1"/>
          </p:cNvSpPr>
          <p:nvPr>
            <p:ph type="sldNum" sz="quarter" idx="12"/>
          </p:nvPr>
        </p:nvSpPr>
        <p:spPr/>
        <p:txBody>
          <a:bodyPr/>
          <a:lstStyle/>
          <a:p>
            <a:fld id="{C5862FD9-B984-4720-B0C8-7AE789D99EA0}" type="slidenum">
              <a:rPr lang="de-CH" smtClean="0"/>
              <a:t>‹Nr.›</a:t>
            </a:fld>
            <a:endParaRPr lang="de-CH"/>
          </a:p>
        </p:txBody>
      </p:sp>
    </p:spTree>
    <p:extLst>
      <p:ext uri="{BB962C8B-B14F-4D97-AF65-F5344CB8AC3E}">
        <p14:creationId xmlns:p14="http://schemas.microsoft.com/office/powerpoint/2010/main" val="2480971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a:t>Mastertitelformat bearbeiten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r>
              <a:rPr lang="de-CH"/>
              <a:t>19.09.2019</a:t>
            </a:r>
          </a:p>
        </p:txBody>
      </p:sp>
      <p:sp>
        <p:nvSpPr>
          <p:cNvPr id="8" name="Footer Placeholder 7"/>
          <p:cNvSpPr>
            <a:spLocks noGrp="1"/>
          </p:cNvSpPr>
          <p:nvPr>
            <p:ph type="ftr" sz="quarter" idx="11"/>
          </p:nvPr>
        </p:nvSpPr>
        <p:spPr/>
        <p:txBody>
          <a:bodyPr/>
          <a:lstStyle/>
          <a:p>
            <a:r>
              <a:rPr lang="de-CH"/>
              <a:t>www.mensch-zuerst schweiz          GT</a:t>
            </a:r>
          </a:p>
        </p:txBody>
      </p:sp>
      <p:sp>
        <p:nvSpPr>
          <p:cNvPr id="9" name="Slide Number Placeholder 8"/>
          <p:cNvSpPr>
            <a:spLocks noGrp="1"/>
          </p:cNvSpPr>
          <p:nvPr>
            <p:ph type="sldNum" sz="quarter" idx="12"/>
          </p:nvPr>
        </p:nvSpPr>
        <p:spPr/>
        <p:txBody>
          <a:bodyPr/>
          <a:lstStyle/>
          <a:p>
            <a:fld id="{C5862FD9-B984-4720-B0C8-7AE789D99EA0}" type="slidenum">
              <a:rPr lang="de-CH" smtClean="0"/>
              <a:t>‹Nr.›</a:t>
            </a:fld>
            <a:endParaRPr lang="de-CH"/>
          </a:p>
        </p:txBody>
      </p:sp>
    </p:spTree>
    <p:extLst>
      <p:ext uri="{BB962C8B-B14F-4D97-AF65-F5344CB8AC3E}">
        <p14:creationId xmlns:p14="http://schemas.microsoft.com/office/powerpoint/2010/main" val="3089697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r>
              <a:rPr lang="de-CH"/>
              <a:t>19.09.2019</a:t>
            </a:r>
          </a:p>
        </p:txBody>
      </p:sp>
      <p:sp>
        <p:nvSpPr>
          <p:cNvPr id="4" name="Footer Placeholder 3"/>
          <p:cNvSpPr>
            <a:spLocks noGrp="1"/>
          </p:cNvSpPr>
          <p:nvPr>
            <p:ph type="ftr" sz="quarter" idx="11"/>
          </p:nvPr>
        </p:nvSpPr>
        <p:spPr/>
        <p:txBody>
          <a:bodyPr/>
          <a:lstStyle/>
          <a:p>
            <a:r>
              <a:rPr lang="de-CH"/>
              <a:t>www.mensch-zuerst schweiz          GT</a:t>
            </a:r>
          </a:p>
        </p:txBody>
      </p:sp>
      <p:sp>
        <p:nvSpPr>
          <p:cNvPr id="5" name="Slide Number Placeholder 4"/>
          <p:cNvSpPr>
            <a:spLocks noGrp="1"/>
          </p:cNvSpPr>
          <p:nvPr>
            <p:ph type="sldNum" sz="quarter" idx="12"/>
          </p:nvPr>
        </p:nvSpPr>
        <p:spPr/>
        <p:txBody>
          <a:bodyPr/>
          <a:lstStyle/>
          <a:p>
            <a:fld id="{C5862FD9-B984-4720-B0C8-7AE789D99EA0}" type="slidenum">
              <a:rPr lang="de-CH" smtClean="0"/>
              <a:t>‹Nr.›</a:t>
            </a:fld>
            <a:endParaRPr lang="de-CH"/>
          </a:p>
        </p:txBody>
      </p:sp>
    </p:spTree>
    <p:extLst>
      <p:ext uri="{BB962C8B-B14F-4D97-AF65-F5344CB8AC3E}">
        <p14:creationId xmlns:p14="http://schemas.microsoft.com/office/powerpoint/2010/main" val="2911896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e-CH"/>
              <a:t>19.09.2019</a:t>
            </a:r>
          </a:p>
        </p:txBody>
      </p:sp>
      <p:sp>
        <p:nvSpPr>
          <p:cNvPr id="3" name="Footer Placeholder 2"/>
          <p:cNvSpPr>
            <a:spLocks noGrp="1"/>
          </p:cNvSpPr>
          <p:nvPr>
            <p:ph type="ftr" sz="quarter" idx="11"/>
          </p:nvPr>
        </p:nvSpPr>
        <p:spPr/>
        <p:txBody>
          <a:bodyPr/>
          <a:lstStyle/>
          <a:p>
            <a:r>
              <a:rPr lang="de-CH"/>
              <a:t>www.mensch-zuerst schweiz          GT</a:t>
            </a:r>
          </a:p>
        </p:txBody>
      </p:sp>
      <p:sp>
        <p:nvSpPr>
          <p:cNvPr id="4" name="Slide Number Placeholder 3"/>
          <p:cNvSpPr>
            <a:spLocks noGrp="1"/>
          </p:cNvSpPr>
          <p:nvPr>
            <p:ph type="sldNum" sz="quarter" idx="12"/>
          </p:nvPr>
        </p:nvSpPr>
        <p:spPr/>
        <p:txBody>
          <a:bodyPr/>
          <a:lstStyle/>
          <a:p>
            <a:fld id="{C5862FD9-B984-4720-B0C8-7AE789D99EA0}" type="slidenum">
              <a:rPr lang="de-CH" smtClean="0"/>
              <a:t>‹Nr.›</a:t>
            </a:fld>
            <a:endParaRPr lang="de-CH"/>
          </a:p>
        </p:txBody>
      </p:sp>
    </p:spTree>
    <p:extLst>
      <p:ext uri="{BB962C8B-B14F-4D97-AF65-F5344CB8AC3E}">
        <p14:creationId xmlns:p14="http://schemas.microsoft.com/office/powerpoint/2010/main" val="1267563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de-DE"/>
              <a:t>Mastertitelformat bearbeiten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r>
              <a:rPr lang="de-CH"/>
              <a:t>19.09.2019</a:t>
            </a:r>
          </a:p>
        </p:txBody>
      </p:sp>
      <p:sp>
        <p:nvSpPr>
          <p:cNvPr id="6" name="Footer Placeholder 5"/>
          <p:cNvSpPr>
            <a:spLocks noGrp="1"/>
          </p:cNvSpPr>
          <p:nvPr>
            <p:ph type="ftr" sz="quarter" idx="11"/>
          </p:nvPr>
        </p:nvSpPr>
        <p:spPr/>
        <p:txBody>
          <a:bodyPr/>
          <a:lstStyle/>
          <a:p>
            <a:r>
              <a:rPr lang="de-CH"/>
              <a:t>www.mensch-zuerst schweiz          GT</a:t>
            </a:r>
          </a:p>
        </p:txBody>
      </p:sp>
      <p:sp>
        <p:nvSpPr>
          <p:cNvPr id="7" name="Slide Number Placeholder 6"/>
          <p:cNvSpPr>
            <a:spLocks noGrp="1"/>
          </p:cNvSpPr>
          <p:nvPr>
            <p:ph type="sldNum" sz="quarter" idx="12"/>
          </p:nvPr>
        </p:nvSpPr>
        <p:spPr/>
        <p:txBody>
          <a:bodyPr/>
          <a:lstStyle/>
          <a:p>
            <a:fld id="{C5862FD9-B984-4720-B0C8-7AE789D99EA0}" type="slidenum">
              <a:rPr lang="de-CH" smtClean="0"/>
              <a:t>‹Nr.›</a:t>
            </a:fld>
            <a:endParaRPr lang="de-CH"/>
          </a:p>
        </p:txBody>
      </p:sp>
    </p:spTree>
    <p:extLst>
      <p:ext uri="{BB962C8B-B14F-4D97-AF65-F5344CB8AC3E}">
        <p14:creationId xmlns:p14="http://schemas.microsoft.com/office/powerpoint/2010/main" val="910269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de-DE"/>
              <a:t>Mastertitelformat bearbeiten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r>
              <a:rPr lang="de-CH"/>
              <a:t>19.09.2019</a:t>
            </a:r>
          </a:p>
        </p:txBody>
      </p:sp>
      <p:sp>
        <p:nvSpPr>
          <p:cNvPr id="6" name="Footer Placeholder 5"/>
          <p:cNvSpPr>
            <a:spLocks noGrp="1"/>
          </p:cNvSpPr>
          <p:nvPr>
            <p:ph type="ftr" sz="quarter" idx="11"/>
          </p:nvPr>
        </p:nvSpPr>
        <p:spPr/>
        <p:txBody>
          <a:bodyPr/>
          <a:lstStyle/>
          <a:p>
            <a:r>
              <a:rPr lang="de-CH"/>
              <a:t>www.mensch-zuerst schweiz          GT</a:t>
            </a:r>
          </a:p>
        </p:txBody>
      </p:sp>
      <p:sp>
        <p:nvSpPr>
          <p:cNvPr id="7" name="Slide Number Placeholder 6"/>
          <p:cNvSpPr>
            <a:spLocks noGrp="1"/>
          </p:cNvSpPr>
          <p:nvPr>
            <p:ph type="sldNum" sz="quarter" idx="12"/>
          </p:nvPr>
        </p:nvSpPr>
        <p:spPr/>
        <p:txBody>
          <a:bodyPr/>
          <a:lstStyle/>
          <a:p>
            <a:fld id="{C5862FD9-B984-4720-B0C8-7AE789D99EA0}" type="slidenum">
              <a:rPr lang="de-CH" smtClean="0"/>
              <a:t>‹Nr.›</a:t>
            </a:fld>
            <a:endParaRPr lang="de-CH"/>
          </a:p>
        </p:txBody>
      </p:sp>
    </p:spTree>
    <p:extLst>
      <p:ext uri="{BB962C8B-B14F-4D97-AF65-F5344CB8AC3E}">
        <p14:creationId xmlns:p14="http://schemas.microsoft.com/office/powerpoint/2010/main" val="2154031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r>
              <a:rPr lang="de-CH"/>
              <a:t>19.09.2019</a:t>
            </a:r>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r>
              <a:rPr lang="de-CH"/>
              <a:t>www.mensch-zuerst schweiz          GT</a:t>
            </a: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C5862FD9-B984-4720-B0C8-7AE789D99EA0}" type="slidenum">
              <a:rPr lang="de-CH" smtClean="0"/>
              <a:t>‹Nr.›</a:t>
            </a:fld>
            <a:endParaRPr lang="de-CH"/>
          </a:p>
        </p:txBody>
      </p:sp>
    </p:spTree>
    <p:extLst>
      <p:ext uri="{BB962C8B-B14F-4D97-AF65-F5344CB8AC3E}">
        <p14:creationId xmlns:p14="http://schemas.microsoft.com/office/powerpoint/2010/main" val="32127593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5.sv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hyperlink" Target="file:///\\0000osnt02.msworld.zg.ch\Home1\stlv\desktop\Unterlagen%20Anlass\03b.05b_RahmenPraesi-Anlass20190919.pptx#-1,13,Tischgespr&#228;ch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A566188-DA61-435D-B7D6-F237748F15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 xmlns:a16="http://schemas.microsoft.com/office/drawing/2014/main" id="{59CDD208-D64E-4053-BB7E-A9CF89D127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28600" y="246888"/>
            <a:ext cx="11724640" cy="6377939"/>
          </a:xfrm>
          <a:prstGeom prst="rect">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 xmlns:a16="http://schemas.microsoft.com/office/drawing/2014/main" id="{0AD10D22-A8AF-4035-8186-C91C5FBC99B7}"/>
              </a:ext>
            </a:extLst>
          </p:cNvPr>
          <p:cNvSpPr>
            <a:spLocks noGrp="1"/>
          </p:cNvSpPr>
          <p:nvPr>
            <p:ph type="ctrTitle"/>
          </p:nvPr>
        </p:nvSpPr>
        <p:spPr>
          <a:xfrm>
            <a:off x="495557" y="863364"/>
            <a:ext cx="7057386" cy="5126124"/>
          </a:xfrm>
        </p:spPr>
        <p:txBody>
          <a:bodyPr anchor="ctr">
            <a:normAutofit/>
          </a:bodyPr>
          <a:lstStyle/>
          <a:p>
            <a:pPr algn="r"/>
            <a:r>
              <a:rPr lang="de-CH" sz="5600" b="1" dirty="0">
                <a:solidFill>
                  <a:schemeClr val="tx1"/>
                </a:solidFill>
              </a:rPr>
              <a:t>Was heißt </a:t>
            </a:r>
            <a:r>
              <a:rPr lang="de-CH" sz="6600" b="1" dirty="0" err="1">
                <a:solidFill>
                  <a:schemeClr val="tx1"/>
                </a:solidFill>
              </a:rPr>
              <a:t>person</a:t>
            </a:r>
            <a:r>
              <a:rPr lang="de-CH" sz="5600" b="1" dirty="0" err="1">
                <a:solidFill>
                  <a:schemeClr val="tx1"/>
                </a:solidFill>
              </a:rPr>
              <a:t>zentriert</a:t>
            </a:r>
            <a:r>
              <a:rPr lang="de-CH" sz="5600" b="1" dirty="0">
                <a:solidFill>
                  <a:schemeClr val="tx1"/>
                </a:solidFill>
              </a:rPr>
              <a:t> arbeiten?</a:t>
            </a:r>
            <a:r>
              <a:rPr lang="de-CH" sz="5600" dirty="0">
                <a:solidFill>
                  <a:schemeClr val="tx1"/>
                </a:solidFill>
              </a:rPr>
              <a:t/>
            </a:r>
            <a:br>
              <a:rPr lang="de-CH" sz="5600" dirty="0">
                <a:solidFill>
                  <a:schemeClr val="tx1"/>
                </a:solidFill>
              </a:rPr>
            </a:br>
            <a:endParaRPr lang="de-CH" sz="5600" dirty="0">
              <a:solidFill>
                <a:schemeClr val="tx1"/>
              </a:solidFill>
            </a:endParaRPr>
          </a:p>
        </p:txBody>
      </p:sp>
      <p:sp>
        <p:nvSpPr>
          <p:cNvPr id="3" name="Untertitel 2">
            <a:extLst>
              <a:ext uri="{FF2B5EF4-FFF2-40B4-BE49-F238E27FC236}">
                <a16:creationId xmlns="" xmlns:a16="http://schemas.microsoft.com/office/drawing/2014/main" id="{7B0E674B-4FA6-4170-9A6A-3D9C02BB7438}"/>
              </a:ext>
            </a:extLst>
          </p:cNvPr>
          <p:cNvSpPr>
            <a:spLocks noGrp="1"/>
          </p:cNvSpPr>
          <p:nvPr>
            <p:ph type="subTitle" idx="1"/>
          </p:nvPr>
        </p:nvSpPr>
        <p:spPr>
          <a:xfrm>
            <a:off x="8415749" y="929268"/>
            <a:ext cx="3082986" cy="4540656"/>
          </a:xfrm>
        </p:spPr>
        <p:txBody>
          <a:bodyPr anchor="ctr">
            <a:normAutofit/>
          </a:bodyPr>
          <a:lstStyle/>
          <a:p>
            <a:pPr algn="l"/>
            <a:endParaRPr lang="de-CH" sz="2000" b="1" dirty="0">
              <a:solidFill>
                <a:srgbClr val="000000"/>
              </a:solidFill>
            </a:endParaRPr>
          </a:p>
          <a:p>
            <a:pPr algn="l"/>
            <a:endParaRPr lang="de-CH" sz="2000" b="1" dirty="0">
              <a:solidFill>
                <a:srgbClr val="000000"/>
              </a:solidFill>
            </a:endParaRPr>
          </a:p>
          <a:p>
            <a:pPr algn="l"/>
            <a:endParaRPr lang="de-CH" sz="2000" b="1" dirty="0">
              <a:solidFill>
                <a:srgbClr val="000000"/>
              </a:solidFill>
            </a:endParaRPr>
          </a:p>
          <a:p>
            <a:pPr algn="l"/>
            <a:r>
              <a:rPr lang="de-CH" sz="2000" b="1" dirty="0">
                <a:solidFill>
                  <a:srgbClr val="000000"/>
                </a:solidFill>
              </a:rPr>
              <a:t>Marlis Pörtner</a:t>
            </a:r>
          </a:p>
          <a:p>
            <a:pPr algn="l"/>
            <a:endParaRPr lang="de-CH" sz="2000" b="1" dirty="0">
              <a:solidFill>
                <a:srgbClr val="000000"/>
              </a:solidFill>
            </a:endParaRPr>
          </a:p>
          <a:p>
            <a:pPr algn="l"/>
            <a:endParaRPr lang="de-CH" sz="2000" b="1" dirty="0">
              <a:solidFill>
                <a:srgbClr val="000000"/>
              </a:solidFill>
            </a:endParaRPr>
          </a:p>
          <a:p>
            <a:pPr algn="l"/>
            <a:endParaRPr lang="de-CH" sz="2000" b="1" dirty="0">
              <a:solidFill>
                <a:srgbClr val="000000"/>
              </a:solidFill>
            </a:endParaRPr>
          </a:p>
          <a:p>
            <a:pPr algn="l"/>
            <a:endParaRPr lang="de-CH" sz="2000" b="1" dirty="0">
              <a:solidFill>
                <a:srgbClr val="000000"/>
              </a:solidFill>
            </a:endParaRPr>
          </a:p>
          <a:p>
            <a:pPr algn="l"/>
            <a:endParaRPr lang="de-CH" sz="2000" b="1" dirty="0">
              <a:solidFill>
                <a:srgbClr val="000000"/>
              </a:solidFill>
            </a:endParaRPr>
          </a:p>
          <a:p>
            <a:pPr algn="l"/>
            <a:endParaRPr lang="de-CH" sz="2000" b="1" dirty="0">
              <a:solidFill>
                <a:srgbClr val="000000"/>
              </a:solidFill>
            </a:endParaRPr>
          </a:p>
          <a:p>
            <a:pPr algn="l"/>
            <a:endParaRPr lang="de-CH" sz="2000" b="1" dirty="0">
              <a:solidFill>
                <a:srgbClr val="000000"/>
              </a:solidFill>
            </a:endParaRPr>
          </a:p>
          <a:p>
            <a:pPr algn="l"/>
            <a:endParaRPr lang="de-CH" sz="2000" b="1" i="1" dirty="0">
              <a:solidFill>
                <a:srgbClr val="000000"/>
              </a:solidFill>
            </a:endParaRPr>
          </a:p>
          <a:p>
            <a:pPr algn="l"/>
            <a:endParaRPr lang="de-CH" sz="2000" b="1" i="1" dirty="0">
              <a:solidFill>
                <a:srgbClr val="000000"/>
              </a:solidFill>
            </a:endParaRPr>
          </a:p>
          <a:p>
            <a:pPr algn="l"/>
            <a:endParaRPr lang="de-CH" sz="2000" dirty="0">
              <a:solidFill>
                <a:srgbClr val="000000"/>
              </a:solidFill>
            </a:endParaRPr>
          </a:p>
        </p:txBody>
      </p:sp>
      <p:cxnSp>
        <p:nvCxnSpPr>
          <p:cNvPr id="12" name="Straight Connector 11">
            <a:extLst>
              <a:ext uri="{FF2B5EF4-FFF2-40B4-BE49-F238E27FC236}">
                <a16:creationId xmlns="" xmlns:a16="http://schemas.microsoft.com/office/drawing/2014/main" id="{B93C2A17-5343-41E9-BE0B-BFA49AFA1E1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V="1">
            <a:off x="7961243" y="2054826"/>
            <a:ext cx="0" cy="274320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pic>
        <p:nvPicPr>
          <p:cNvPr id="4" name="Grafik 3"/>
          <p:cNvPicPr>
            <a:picLocks noChangeAspect="1"/>
          </p:cNvPicPr>
          <p:nvPr/>
        </p:nvPicPr>
        <p:blipFill>
          <a:blip r:embed="rId3"/>
          <a:stretch>
            <a:fillRect/>
          </a:stretch>
        </p:blipFill>
        <p:spPr>
          <a:xfrm>
            <a:off x="8415749" y="2054826"/>
            <a:ext cx="2857500" cy="2857500"/>
          </a:xfrm>
          <a:prstGeom prst="rect">
            <a:avLst/>
          </a:prstGeom>
        </p:spPr>
      </p:pic>
      <p:sp>
        <p:nvSpPr>
          <p:cNvPr id="5" name="Textfeld 4"/>
          <p:cNvSpPr txBox="1"/>
          <p:nvPr/>
        </p:nvSpPr>
        <p:spPr>
          <a:xfrm>
            <a:off x="1087395" y="5469924"/>
            <a:ext cx="9819502" cy="923330"/>
          </a:xfrm>
          <a:prstGeom prst="rect">
            <a:avLst/>
          </a:prstGeom>
          <a:noFill/>
        </p:spPr>
        <p:txBody>
          <a:bodyPr wrap="square" rtlCol="0">
            <a:spAutoFit/>
          </a:bodyPr>
          <a:lstStyle/>
          <a:p>
            <a:r>
              <a:rPr lang="de-CH" dirty="0"/>
              <a:t>Marlis Pörtner, geboren 1933 in Zürich, war Schauspielerin, jobbte als Sekretärin, arbeitete als Rundfunksprecherin, Übersetzerin von Belletristik, Theaterstücken und Jugendbüchern, studierte später Psychologie, war viele Jahre als Psychotherapeutin tätig. </a:t>
            </a:r>
          </a:p>
        </p:txBody>
      </p:sp>
      <p:pic>
        <p:nvPicPr>
          <p:cNvPr id="6" name="Grafik 5"/>
          <p:cNvPicPr>
            <a:picLocks noChangeAspect="1"/>
          </p:cNvPicPr>
          <p:nvPr/>
        </p:nvPicPr>
        <p:blipFill>
          <a:blip r:embed="rId4"/>
          <a:stretch>
            <a:fillRect/>
          </a:stretch>
        </p:blipFill>
        <p:spPr>
          <a:xfrm>
            <a:off x="9844499" y="357237"/>
            <a:ext cx="1883827" cy="774259"/>
          </a:xfrm>
          <a:prstGeom prst="rect">
            <a:avLst/>
          </a:prstGeom>
        </p:spPr>
      </p:pic>
      <p:sp>
        <p:nvSpPr>
          <p:cNvPr id="7" name="Datumsplatzhalter 6"/>
          <p:cNvSpPr>
            <a:spLocks noGrp="1"/>
          </p:cNvSpPr>
          <p:nvPr>
            <p:ph type="dt" sz="half" idx="10"/>
          </p:nvPr>
        </p:nvSpPr>
        <p:spPr/>
        <p:txBody>
          <a:bodyPr/>
          <a:lstStyle/>
          <a:p>
            <a:r>
              <a:rPr lang="de-CH"/>
              <a:t>19.09.2019</a:t>
            </a:r>
          </a:p>
        </p:txBody>
      </p:sp>
      <p:sp>
        <p:nvSpPr>
          <p:cNvPr id="9" name="Fußzeilenplatzhalter 8"/>
          <p:cNvSpPr>
            <a:spLocks noGrp="1"/>
          </p:cNvSpPr>
          <p:nvPr>
            <p:ph type="ftr" sz="quarter" idx="11"/>
          </p:nvPr>
        </p:nvSpPr>
        <p:spPr/>
        <p:txBody>
          <a:bodyPr/>
          <a:lstStyle/>
          <a:p>
            <a:r>
              <a:rPr lang="de-CH"/>
              <a:t>www.mensch-zuerst schweiz          GT</a:t>
            </a:r>
          </a:p>
        </p:txBody>
      </p:sp>
      <p:sp>
        <p:nvSpPr>
          <p:cNvPr id="11" name="Foliennummernplatzhalter 10"/>
          <p:cNvSpPr>
            <a:spLocks noGrp="1"/>
          </p:cNvSpPr>
          <p:nvPr>
            <p:ph type="sldNum" sz="quarter" idx="12"/>
          </p:nvPr>
        </p:nvSpPr>
        <p:spPr/>
        <p:txBody>
          <a:bodyPr/>
          <a:lstStyle/>
          <a:p>
            <a:fld id="{C5862FD9-B984-4720-B0C8-7AE789D99EA0}" type="slidenum">
              <a:rPr lang="de-CH" smtClean="0"/>
              <a:t>1</a:t>
            </a:fld>
            <a:endParaRPr lang="de-CH"/>
          </a:p>
        </p:txBody>
      </p:sp>
    </p:spTree>
    <p:extLst>
      <p:ext uri="{BB962C8B-B14F-4D97-AF65-F5344CB8AC3E}">
        <p14:creationId xmlns:p14="http://schemas.microsoft.com/office/powerpoint/2010/main" val="3244046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5029200" y="1255714"/>
            <a:ext cx="184150" cy="219075"/>
          </a:xfrm>
          <a:prstGeom prst="rect">
            <a:avLst/>
          </a:prstGeom>
          <a:noFill/>
          <a:ln w="9525">
            <a:noFill/>
            <a:miter lim="800000"/>
            <a:headEnd/>
            <a:tailEnd/>
          </a:ln>
        </p:spPr>
        <p:txBody>
          <a:bodyPr wrap="none">
            <a:spAutoFit/>
          </a:bodyPr>
          <a:lstStyle/>
          <a:p>
            <a:pPr>
              <a:lnSpc>
                <a:spcPts val="1000"/>
              </a:lnSpc>
              <a:spcBef>
                <a:spcPct val="20000"/>
              </a:spcBef>
            </a:pPr>
            <a:endParaRPr lang="nl-NL" sz="3200">
              <a:latin typeface="Arial" charset="0"/>
            </a:endParaRPr>
          </a:p>
        </p:txBody>
      </p:sp>
      <p:sp>
        <p:nvSpPr>
          <p:cNvPr id="27651" name="Rectangle 4"/>
          <p:cNvSpPr>
            <a:spLocks noChangeArrowheads="1"/>
          </p:cNvSpPr>
          <p:nvPr/>
        </p:nvSpPr>
        <p:spPr bwMode="auto">
          <a:xfrm>
            <a:off x="2101850" y="1255714"/>
            <a:ext cx="7042150" cy="1190625"/>
          </a:xfrm>
          <a:prstGeom prst="rect">
            <a:avLst/>
          </a:prstGeom>
          <a:noFill/>
          <a:ln w="88900">
            <a:noFill/>
            <a:miter lim="800000"/>
            <a:headEnd type="none" w="sm" len="med"/>
            <a:tailEnd type="none" w="med" len="sm"/>
          </a:ln>
        </p:spPr>
        <p:txBody>
          <a:bodyPr wrap="none">
            <a:spAutoFit/>
          </a:bodyPr>
          <a:lstStyle/>
          <a:p>
            <a:r>
              <a:rPr lang="de-CH" sz="3600" b="1" dirty="0">
                <a:latin typeface="Arial" charset="0"/>
              </a:rPr>
              <a:t>Freiräume der </a:t>
            </a:r>
          </a:p>
          <a:p>
            <a:r>
              <a:rPr lang="de-CH" sz="3600" b="1" dirty="0">
                <a:latin typeface="Arial" charset="0"/>
              </a:rPr>
              <a:t>Selbstbestimmung für Gruppen</a:t>
            </a:r>
          </a:p>
        </p:txBody>
      </p:sp>
      <p:sp>
        <p:nvSpPr>
          <p:cNvPr id="27652" name="Rectangle 5"/>
          <p:cNvSpPr>
            <a:spLocks noChangeArrowheads="1"/>
          </p:cNvSpPr>
          <p:nvPr/>
        </p:nvSpPr>
        <p:spPr bwMode="auto">
          <a:xfrm>
            <a:off x="2133600" y="2514600"/>
            <a:ext cx="7010400" cy="3505200"/>
          </a:xfrm>
          <a:prstGeom prst="rect">
            <a:avLst/>
          </a:prstGeom>
          <a:solidFill>
            <a:schemeClr val="accent4"/>
          </a:solidFill>
          <a:ln w="76200">
            <a:solidFill>
              <a:schemeClr val="tx1"/>
            </a:solidFill>
            <a:miter lim="800000"/>
            <a:headEnd type="none" w="sm" len="med"/>
            <a:tailEnd type="none" w="med" len="sm"/>
          </a:ln>
        </p:spPr>
        <p:txBody>
          <a:bodyPr wrap="none" anchor="ctr"/>
          <a:lstStyle/>
          <a:p>
            <a:endParaRPr lang="de-DE"/>
          </a:p>
        </p:txBody>
      </p:sp>
      <p:sp>
        <p:nvSpPr>
          <p:cNvPr id="27653" name="Rectangle 6"/>
          <p:cNvSpPr>
            <a:spLocks noChangeArrowheads="1"/>
          </p:cNvSpPr>
          <p:nvPr/>
        </p:nvSpPr>
        <p:spPr bwMode="auto">
          <a:xfrm>
            <a:off x="2133600" y="3352800"/>
            <a:ext cx="5475288" cy="2044700"/>
          </a:xfrm>
          <a:prstGeom prst="rect">
            <a:avLst/>
          </a:prstGeom>
          <a:solidFill>
            <a:srgbClr val="FFFF00"/>
          </a:solidFill>
          <a:ln w="76200">
            <a:solidFill>
              <a:schemeClr val="tx1"/>
            </a:solidFill>
            <a:miter lim="800000"/>
            <a:headEnd type="none" w="sm" len="med"/>
            <a:tailEnd type="none" w="med" len="sm"/>
          </a:ln>
        </p:spPr>
        <p:txBody>
          <a:bodyPr wrap="none" anchor="ctr"/>
          <a:lstStyle/>
          <a:p>
            <a:endParaRPr lang="de-DE"/>
          </a:p>
        </p:txBody>
      </p:sp>
      <p:sp>
        <p:nvSpPr>
          <p:cNvPr id="27654" name="Rectangle 7"/>
          <p:cNvSpPr>
            <a:spLocks noChangeArrowheads="1"/>
          </p:cNvSpPr>
          <p:nvPr/>
        </p:nvSpPr>
        <p:spPr bwMode="auto">
          <a:xfrm flipH="1">
            <a:off x="7620000" y="2514600"/>
            <a:ext cx="1524000" cy="1905000"/>
          </a:xfrm>
          <a:prstGeom prst="rect">
            <a:avLst/>
          </a:prstGeom>
          <a:solidFill>
            <a:srgbClr val="00B050"/>
          </a:solidFill>
          <a:ln w="76200">
            <a:solidFill>
              <a:schemeClr val="tx1"/>
            </a:solidFill>
            <a:miter lim="800000"/>
            <a:headEnd type="none" w="sm" len="med"/>
            <a:tailEnd type="none" w="med" len="sm"/>
          </a:ln>
        </p:spPr>
        <p:txBody>
          <a:bodyPr wrap="none" anchor="ctr"/>
          <a:lstStyle/>
          <a:p>
            <a:endParaRPr lang="de-DE"/>
          </a:p>
        </p:txBody>
      </p:sp>
      <p:sp>
        <p:nvSpPr>
          <p:cNvPr id="27655" name="Rectangle 11"/>
          <p:cNvSpPr>
            <a:spLocks noChangeArrowheads="1"/>
          </p:cNvSpPr>
          <p:nvPr/>
        </p:nvSpPr>
        <p:spPr bwMode="auto">
          <a:xfrm flipH="1" flipV="1">
            <a:off x="7620000" y="4419600"/>
            <a:ext cx="1524000" cy="990600"/>
          </a:xfrm>
          <a:prstGeom prst="rect">
            <a:avLst/>
          </a:prstGeom>
          <a:solidFill>
            <a:schemeClr val="accent1"/>
          </a:solidFill>
          <a:ln w="76200">
            <a:solidFill>
              <a:schemeClr val="tx1"/>
            </a:solidFill>
            <a:miter lim="800000"/>
            <a:headEnd type="none" w="sm" len="med"/>
            <a:tailEnd type="none" w="med" len="sm"/>
          </a:ln>
        </p:spPr>
        <p:txBody>
          <a:bodyPr wrap="none" anchor="ctr"/>
          <a:lstStyle/>
          <a:p>
            <a:endParaRPr lang="de-DE"/>
          </a:p>
        </p:txBody>
      </p:sp>
      <p:sp>
        <p:nvSpPr>
          <p:cNvPr id="10" name="Datumsplatzhalter 9"/>
          <p:cNvSpPr>
            <a:spLocks noGrp="1"/>
          </p:cNvSpPr>
          <p:nvPr>
            <p:ph type="dt" sz="half" idx="10"/>
          </p:nvPr>
        </p:nvSpPr>
        <p:spPr/>
        <p:txBody>
          <a:bodyPr/>
          <a:lstStyle/>
          <a:p>
            <a:pPr>
              <a:defRPr/>
            </a:pPr>
            <a:r>
              <a:rPr lang="de-CH"/>
              <a:t>19.09.2019</a:t>
            </a:r>
          </a:p>
        </p:txBody>
      </p:sp>
      <p:sp>
        <p:nvSpPr>
          <p:cNvPr id="11" name="Foliennummernplatzhalter 10"/>
          <p:cNvSpPr>
            <a:spLocks noGrp="1"/>
          </p:cNvSpPr>
          <p:nvPr>
            <p:ph type="sldNum" sz="quarter" idx="12"/>
          </p:nvPr>
        </p:nvSpPr>
        <p:spPr/>
        <p:txBody>
          <a:bodyPr/>
          <a:lstStyle/>
          <a:p>
            <a:pPr>
              <a:defRPr/>
            </a:pPr>
            <a:fld id="{D5CFD1A7-FD5A-4CFC-B148-075E3320A7BF}" type="slidenum">
              <a:rPr lang="de-CH" smtClean="0"/>
              <a:pPr>
                <a:defRPr/>
              </a:pPr>
              <a:t>10</a:t>
            </a:fld>
            <a:endParaRPr lang="de-CH"/>
          </a:p>
        </p:txBody>
      </p:sp>
      <p:sp>
        <p:nvSpPr>
          <p:cNvPr id="12" name="Fußzeilenplatzhalter 11"/>
          <p:cNvSpPr>
            <a:spLocks noGrp="1"/>
          </p:cNvSpPr>
          <p:nvPr>
            <p:ph type="ftr" sz="quarter" idx="11"/>
          </p:nvPr>
        </p:nvSpPr>
        <p:spPr/>
        <p:txBody>
          <a:bodyPr/>
          <a:lstStyle/>
          <a:p>
            <a:pPr>
              <a:defRPr/>
            </a:pPr>
            <a:r>
              <a:rPr lang="de-CH"/>
              <a:t>www.mensch-zuerst schweiz          GT</a:t>
            </a:r>
          </a:p>
        </p:txBody>
      </p:sp>
      <p:pic>
        <p:nvPicPr>
          <p:cNvPr id="2" name="Grafik 1"/>
          <p:cNvPicPr>
            <a:picLocks noChangeAspect="1"/>
          </p:cNvPicPr>
          <p:nvPr/>
        </p:nvPicPr>
        <p:blipFill>
          <a:blip r:embed="rId3"/>
          <a:stretch>
            <a:fillRect/>
          </a:stretch>
        </p:blipFill>
        <p:spPr>
          <a:xfrm>
            <a:off x="9602518" y="590992"/>
            <a:ext cx="1883827" cy="774259"/>
          </a:xfrm>
          <a:prstGeom prst="rect">
            <a:avLst/>
          </a:prstGeom>
        </p:spPr>
      </p:pic>
      <p:sp>
        <p:nvSpPr>
          <p:cNvPr id="3" name="Rechteck 2"/>
          <p:cNvSpPr/>
          <p:nvPr/>
        </p:nvSpPr>
        <p:spPr>
          <a:xfrm>
            <a:off x="382375" y="185916"/>
            <a:ext cx="8806249" cy="1261884"/>
          </a:xfrm>
          <a:prstGeom prst="rect">
            <a:avLst/>
          </a:prstGeom>
        </p:spPr>
        <p:txBody>
          <a:bodyPr wrap="square">
            <a:spAutoFit/>
          </a:bodyPr>
          <a:lstStyle/>
          <a:p>
            <a:r>
              <a:rPr lang="de-CH" sz="3200" b="1" dirty="0">
                <a:latin typeface="Arial" panose="020B0604020202020204" pitchFamily="34" charset="0"/>
                <a:cs typeface="Arial" panose="020B0604020202020204" pitchFamily="34" charset="0"/>
              </a:rPr>
              <a:t>Was heißt </a:t>
            </a:r>
            <a:r>
              <a:rPr lang="de-CH" sz="4000" b="1" dirty="0" err="1">
                <a:latin typeface="Arial" panose="020B0604020202020204" pitchFamily="34" charset="0"/>
                <a:cs typeface="Arial" panose="020B0604020202020204" pitchFamily="34" charset="0"/>
              </a:rPr>
              <a:t>person</a:t>
            </a:r>
            <a:r>
              <a:rPr lang="de-CH" sz="3200" b="1" dirty="0" err="1">
                <a:latin typeface="Arial" panose="020B0604020202020204" pitchFamily="34" charset="0"/>
                <a:cs typeface="Arial" panose="020B0604020202020204" pitchFamily="34" charset="0"/>
              </a:rPr>
              <a:t>zentriert</a:t>
            </a:r>
            <a:r>
              <a:rPr lang="de-CH" sz="3200" b="1" dirty="0">
                <a:latin typeface="Arial" panose="020B0604020202020204" pitchFamily="34" charset="0"/>
                <a:cs typeface="Arial" panose="020B0604020202020204" pitchFamily="34" charset="0"/>
              </a:rPr>
              <a:t> arbeiten?</a:t>
            </a:r>
            <a:br>
              <a:rPr lang="de-CH" sz="3200" b="1" dirty="0">
                <a:latin typeface="Arial" panose="020B0604020202020204" pitchFamily="34" charset="0"/>
                <a:cs typeface="Arial" panose="020B0604020202020204" pitchFamily="34" charset="0"/>
              </a:rPr>
            </a:br>
            <a:r>
              <a:rPr lang="de-CH" b="1" dirty="0">
                <a:latin typeface="Arial" panose="020B0604020202020204" pitchFamily="34" charset="0"/>
                <a:cs typeface="Arial" panose="020B0604020202020204" pitchFamily="34" charset="0"/>
              </a:rPr>
              <a:t/>
            </a:r>
            <a:br>
              <a:rPr lang="de-CH" b="1" dirty="0">
                <a:latin typeface="Arial" panose="020B0604020202020204" pitchFamily="34" charset="0"/>
                <a:cs typeface="Arial" panose="020B0604020202020204" pitchFamily="34" charset="0"/>
              </a:rPr>
            </a:br>
            <a:endParaRPr lang="de-CH" dirty="0"/>
          </a:p>
        </p:txBody>
      </p:sp>
      <p:pic>
        <p:nvPicPr>
          <p:cNvPr id="4" name="Grafik 3">
            <a:extLst>
              <a:ext uri="{FF2B5EF4-FFF2-40B4-BE49-F238E27FC236}">
                <a16:creationId xmlns="" xmlns:a16="http://schemas.microsoft.com/office/drawing/2014/main" id="{DAAC414A-3A00-4C27-864A-4E418BC7B519}"/>
              </a:ext>
            </a:extLst>
          </p:cNvPr>
          <p:cNvPicPr>
            <a:picLocks noChangeAspect="1"/>
          </p:cNvPicPr>
          <p:nvPr/>
        </p:nvPicPr>
        <p:blipFill>
          <a:blip r:embed="rId4"/>
          <a:stretch>
            <a:fillRect/>
          </a:stretch>
        </p:blipFill>
        <p:spPr>
          <a:xfrm>
            <a:off x="3373480" y="3455036"/>
            <a:ext cx="3174015" cy="1840227"/>
          </a:xfrm>
          <a:prstGeom prst="rect">
            <a:avLst/>
          </a:prstGeom>
        </p:spPr>
      </p:pic>
    </p:spTree>
    <p:extLst>
      <p:ext uri="{BB962C8B-B14F-4D97-AF65-F5344CB8AC3E}">
        <p14:creationId xmlns:p14="http://schemas.microsoft.com/office/powerpoint/2010/main" val="321395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485C27A-6399-4944-8459-5D3D7EE026B8}"/>
              </a:ext>
            </a:extLst>
          </p:cNvPr>
          <p:cNvSpPr>
            <a:spLocks noGrp="1"/>
          </p:cNvSpPr>
          <p:nvPr>
            <p:ph type="title"/>
          </p:nvPr>
        </p:nvSpPr>
        <p:spPr>
          <a:xfrm>
            <a:off x="321275" y="1658916"/>
            <a:ext cx="9875520" cy="1356360"/>
          </a:xfrm>
        </p:spPr>
        <p:txBody>
          <a:bodyPr>
            <a:normAutofit/>
          </a:bodyPr>
          <a:lstStyle/>
          <a:p>
            <a:pPr algn="ctr"/>
            <a:r>
              <a:rPr lang="de-CH" sz="3200" b="1" dirty="0">
                <a:ln w="12700">
                  <a:solidFill>
                    <a:schemeClr val="accent3">
                      <a:lumMod val="50000"/>
                    </a:schemeClr>
                  </a:solidFill>
                  <a:prstDash val="solid"/>
                </a:ln>
                <a:solidFill>
                  <a:srgbClr val="00B050"/>
                </a:solidFill>
                <a:effectLst>
                  <a:innerShdw blurRad="177800">
                    <a:schemeClr val="accent3">
                      <a:lumMod val="50000"/>
                    </a:schemeClr>
                  </a:innerShdw>
                </a:effectLst>
                <a:latin typeface="Arial" panose="020B0604020202020204" pitchFamily="34" charset="0"/>
                <a:cs typeface="Arial" panose="020B0604020202020204" pitchFamily="34" charset="0"/>
              </a:rPr>
              <a:t>Stützen für selbstständiges Handeln</a:t>
            </a:r>
            <a:r>
              <a:rPr lang="de-CH" b="1" dirty="0">
                <a:solidFill>
                  <a:schemeClr val="tx1"/>
                </a:solidFill>
                <a:latin typeface="Arial" panose="020B0604020202020204" pitchFamily="34" charset="0"/>
                <a:cs typeface="Arial" panose="020B0604020202020204" pitchFamily="34" charset="0"/>
              </a:rPr>
              <a:t/>
            </a:r>
            <a:br>
              <a:rPr lang="de-CH" b="1" dirty="0">
                <a:solidFill>
                  <a:schemeClr val="tx1"/>
                </a:solidFill>
                <a:latin typeface="Arial" panose="020B0604020202020204" pitchFamily="34" charset="0"/>
                <a:cs typeface="Arial" panose="020B0604020202020204" pitchFamily="34" charset="0"/>
              </a:rPr>
            </a:br>
            <a:endParaRPr lang="de-CH" b="1" dirty="0">
              <a:solidFill>
                <a:schemeClr val="tx1"/>
              </a:solidFill>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 xmlns:a16="http://schemas.microsoft.com/office/drawing/2014/main" id="{54D02F1E-1CF4-452B-B52B-31D8C97EC58E}"/>
              </a:ext>
            </a:extLst>
          </p:cNvPr>
          <p:cNvSpPr>
            <a:spLocks noGrp="1"/>
          </p:cNvSpPr>
          <p:nvPr>
            <p:ph idx="1"/>
          </p:nvPr>
        </p:nvSpPr>
        <p:spPr>
          <a:xfrm>
            <a:off x="321275" y="3369276"/>
            <a:ext cx="11302314" cy="2743200"/>
          </a:xfrm>
        </p:spPr>
        <p:txBody>
          <a:bodyPr/>
          <a:lstStyle/>
          <a:p>
            <a:pPr marL="45720" indent="0">
              <a:buNone/>
            </a:pPr>
            <a:r>
              <a:rPr lang="de-CH" dirty="0">
                <a:solidFill>
                  <a:schemeClr val="tx1"/>
                </a:solidFill>
                <a:latin typeface="Arial" panose="020B0604020202020204" pitchFamily="34" charset="0"/>
                <a:cs typeface="Arial" panose="020B0604020202020204" pitchFamily="34" charset="0"/>
              </a:rPr>
              <a:t>Stützen für selbstständiges Handeln können den persönlichen Spielraum erheblich erweitern und sind zugleich Bausteine für einen Rahmen, der hilft, aber nicht unnötig einschränkt. </a:t>
            </a:r>
          </a:p>
        </p:txBody>
      </p:sp>
      <p:sp>
        <p:nvSpPr>
          <p:cNvPr id="4" name="Rechteck 3"/>
          <p:cNvSpPr/>
          <p:nvPr/>
        </p:nvSpPr>
        <p:spPr>
          <a:xfrm>
            <a:off x="321275" y="312691"/>
            <a:ext cx="9267568" cy="1692771"/>
          </a:xfrm>
          <a:prstGeom prst="rect">
            <a:avLst/>
          </a:prstGeom>
        </p:spPr>
        <p:txBody>
          <a:bodyPr wrap="square">
            <a:spAutoFit/>
          </a:bodyPr>
          <a:lstStyle/>
          <a:p>
            <a:r>
              <a:rPr lang="de-CH" sz="3200" b="1" dirty="0">
                <a:latin typeface="Arial" panose="020B0604020202020204" pitchFamily="34" charset="0"/>
                <a:cs typeface="Arial" panose="020B0604020202020204" pitchFamily="34" charset="0"/>
              </a:rPr>
              <a:t>Was heißt </a:t>
            </a:r>
            <a:r>
              <a:rPr lang="de-CH" sz="4000" b="1" dirty="0" err="1">
                <a:latin typeface="Arial" panose="020B0604020202020204" pitchFamily="34" charset="0"/>
                <a:cs typeface="Arial" panose="020B0604020202020204" pitchFamily="34" charset="0"/>
              </a:rPr>
              <a:t>person</a:t>
            </a:r>
            <a:r>
              <a:rPr lang="de-CH" sz="3200" b="1" dirty="0" err="1">
                <a:latin typeface="Arial" panose="020B0604020202020204" pitchFamily="34" charset="0"/>
                <a:cs typeface="Arial" panose="020B0604020202020204" pitchFamily="34" charset="0"/>
              </a:rPr>
              <a:t>zentriert</a:t>
            </a:r>
            <a:r>
              <a:rPr lang="de-CH" sz="3200" b="1" dirty="0">
                <a:latin typeface="Arial" panose="020B0604020202020204" pitchFamily="34" charset="0"/>
                <a:cs typeface="Arial" panose="020B0604020202020204" pitchFamily="34" charset="0"/>
              </a:rPr>
              <a:t> arbeiten?</a:t>
            </a:r>
            <a:br>
              <a:rPr lang="de-CH" sz="3200" b="1" dirty="0">
                <a:latin typeface="Arial" panose="020B0604020202020204" pitchFamily="34" charset="0"/>
                <a:cs typeface="Arial" panose="020B0604020202020204" pitchFamily="34" charset="0"/>
              </a:rPr>
            </a:br>
            <a:r>
              <a:rPr lang="de-CH" sz="3200" b="1" dirty="0">
                <a:latin typeface="Arial" panose="020B0604020202020204" pitchFamily="34" charset="0"/>
                <a:cs typeface="Arial" panose="020B0604020202020204" pitchFamily="34" charset="0"/>
              </a:rPr>
              <a:t/>
            </a:r>
            <a:br>
              <a:rPr lang="de-CH" sz="3200" b="1" dirty="0">
                <a:latin typeface="Arial" panose="020B0604020202020204" pitchFamily="34" charset="0"/>
                <a:cs typeface="Arial" panose="020B0604020202020204" pitchFamily="34" charset="0"/>
              </a:rPr>
            </a:br>
            <a:endParaRPr lang="de-CH" sz="3200" dirty="0"/>
          </a:p>
        </p:txBody>
      </p:sp>
      <p:pic>
        <p:nvPicPr>
          <p:cNvPr id="5" name="Grafik 4"/>
          <p:cNvPicPr>
            <a:picLocks noChangeAspect="1"/>
          </p:cNvPicPr>
          <p:nvPr/>
        </p:nvPicPr>
        <p:blipFill>
          <a:blip r:embed="rId3"/>
          <a:stretch>
            <a:fillRect/>
          </a:stretch>
        </p:blipFill>
        <p:spPr>
          <a:xfrm>
            <a:off x="9767275" y="312691"/>
            <a:ext cx="1883827" cy="774259"/>
          </a:xfrm>
          <a:prstGeom prst="rect">
            <a:avLst/>
          </a:prstGeom>
        </p:spPr>
      </p:pic>
      <p:sp>
        <p:nvSpPr>
          <p:cNvPr id="6" name="Datumsplatzhalter 5"/>
          <p:cNvSpPr>
            <a:spLocks noGrp="1"/>
          </p:cNvSpPr>
          <p:nvPr>
            <p:ph type="dt" sz="half" idx="10"/>
          </p:nvPr>
        </p:nvSpPr>
        <p:spPr/>
        <p:txBody>
          <a:bodyPr/>
          <a:lstStyle/>
          <a:p>
            <a:r>
              <a:rPr lang="de-CH"/>
              <a:t>19.09.2019</a:t>
            </a:r>
          </a:p>
        </p:txBody>
      </p:sp>
      <p:sp>
        <p:nvSpPr>
          <p:cNvPr id="7" name="Fußzeilenplatzhalter 6"/>
          <p:cNvSpPr>
            <a:spLocks noGrp="1"/>
          </p:cNvSpPr>
          <p:nvPr>
            <p:ph type="ftr" sz="quarter" idx="11"/>
          </p:nvPr>
        </p:nvSpPr>
        <p:spPr/>
        <p:txBody>
          <a:bodyPr/>
          <a:lstStyle/>
          <a:p>
            <a:r>
              <a:rPr lang="de-CH"/>
              <a:t>www.mensch-zuerst schweiz          GT</a:t>
            </a:r>
          </a:p>
        </p:txBody>
      </p:sp>
      <p:sp>
        <p:nvSpPr>
          <p:cNvPr id="8" name="Foliennummernplatzhalter 7"/>
          <p:cNvSpPr>
            <a:spLocks noGrp="1"/>
          </p:cNvSpPr>
          <p:nvPr>
            <p:ph type="sldNum" sz="quarter" idx="12"/>
          </p:nvPr>
        </p:nvSpPr>
        <p:spPr/>
        <p:txBody>
          <a:bodyPr/>
          <a:lstStyle/>
          <a:p>
            <a:fld id="{C5862FD9-B984-4720-B0C8-7AE789D99EA0}" type="slidenum">
              <a:rPr lang="de-CH" smtClean="0"/>
              <a:t>11</a:t>
            </a:fld>
            <a:endParaRPr lang="de-CH"/>
          </a:p>
        </p:txBody>
      </p:sp>
    </p:spTree>
    <p:extLst>
      <p:ext uri="{BB962C8B-B14F-4D97-AF65-F5344CB8AC3E}">
        <p14:creationId xmlns:p14="http://schemas.microsoft.com/office/powerpoint/2010/main" val="215828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485C27A-6399-4944-8459-5D3D7EE026B8}"/>
              </a:ext>
            </a:extLst>
          </p:cNvPr>
          <p:cNvSpPr>
            <a:spLocks noGrp="1"/>
          </p:cNvSpPr>
          <p:nvPr>
            <p:ph type="title"/>
          </p:nvPr>
        </p:nvSpPr>
        <p:spPr>
          <a:xfrm>
            <a:off x="360406" y="296562"/>
            <a:ext cx="9875520" cy="518984"/>
          </a:xfrm>
        </p:spPr>
        <p:txBody>
          <a:bodyPr>
            <a:noAutofit/>
          </a:bodyPr>
          <a:lstStyle/>
          <a:p>
            <a:r>
              <a:rPr lang="de-CH" sz="3200" b="1" dirty="0">
                <a:solidFill>
                  <a:schemeClr val="tx1"/>
                </a:solidFill>
                <a:latin typeface="Arial" panose="020B0604020202020204" pitchFamily="34" charset="0"/>
                <a:cs typeface="Arial" panose="020B0604020202020204" pitchFamily="34" charset="0"/>
              </a:rPr>
              <a:t>Was heißt </a:t>
            </a:r>
            <a:r>
              <a:rPr lang="de-CH" sz="4000" b="1" dirty="0">
                <a:solidFill>
                  <a:schemeClr val="tx1"/>
                </a:solidFill>
                <a:latin typeface="Arial" panose="020B0604020202020204" pitchFamily="34" charset="0"/>
                <a:cs typeface="Arial" panose="020B0604020202020204" pitchFamily="34" charset="0"/>
              </a:rPr>
              <a:t>person</a:t>
            </a:r>
            <a:r>
              <a:rPr lang="de-CH" sz="3200" b="1" dirty="0">
                <a:solidFill>
                  <a:schemeClr val="tx1"/>
                </a:solidFill>
                <a:latin typeface="Arial" panose="020B0604020202020204" pitchFamily="34" charset="0"/>
                <a:cs typeface="Arial" panose="020B0604020202020204" pitchFamily="34" charset="0"/>
              </a:rPr>
              <a:t>zentriert arbeiten?</a:t>
            </a:r>
            <a:endParaRPr lang="de-CH" sz="3200" dirty="0">
              <a:solidFill>
                <a:schemeClr val="tx1"/>
              </a:solidFill>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 xmlns:a16="http://schemas.microsoft.com/office/drawing/2014/main" id="{54D02F1E-1CF4-452B-B52B-31D8C97EC58E}"/>
              </a:ext>
            </a:extLst>
          </p:cNvPr>
          <p:cNvSpPr>
            <a:spLocks noGrp="1"/>
          </p:cNvSpPr>
          <p:nvPr>
            <p:ph idx="1"/>
          </p:nvPr>
        </p:nvSpPr>
        <p:spPr>
          <a:xfrm>
            <a:off x="1201678" y="2763551"/>
            <a:ext cx="9872871" cy="3278659"/>
          </a:xfrm>
        </p:spPr>
        <p:txBody>
          <a:bodyPr/>
          <a:lstStyle/>
          <a:p>
            <a:pPr marL="45720" indent="0">
              <a:buNone/>
            </a:pPr>
            <a:r>
              <a:rPr lang="de-CH" b="1" dirty="0">
                <a:solidFill>
                  <a:schemeClr val="tx1"/>
                </a:solidFill>
                <a:latin typeface="Arial" panose="020B0604020202020204" pitchFamily="34" charset="0"/>
                <a:cs typeface="Arial" panose="020B0604020202020204" pitchFamily="34" charset="0"/>
              </a:rPr>
              <a:t>Das ist etwas vom allerwichtigsten bei unserer Arbeit.</a:t>
            </a:r>
          </a:p>
          <a:p>
            <a:pPr marL="45720" indent="0">
              <a:buNone/>
            </a:pPr>
            <a:r>
              <a:rPr lang="de-CH" b="1" dirty="0">
                <a:solidFill>
                  <a:schemeClr val="tx1"/>
                </a:solidFill>
                <a:latin typeface="Arial" panose="020B0604020202020204" pitchFamily="34" charset="0"/>
                <a:cs typeface="Arial" panose="020B0604020202020204" pitchFamily="34" charset="0"/>
              </a:rPr>
              <a:t>Wenn wir die „Sprache“ eines Menschen nicht verstehen, sind wir nicht in der Lage, angemessen mit ihm umzugehen.</a:t>
            </a:r>
          </a:p>
          <a:p>
            <a:pPr marL="45720" indent="0">
              <a:buNone/>
            </a:pPr>
            <a:r>
              <a:rPr lang="de-CH" b="1" dirty="0">
                <a:solidFill>
                  <a:schemeClr val="tx1"/>
                </a:solidFill>
                <a:latin typeface="Arial" panose="020B0604020202020204" pitchFamily="34" charset="0"/>
                <a:cs typeface="Arial" panose="020B0604020202020204" pitchFamily="34" charset="0"/>
              </a:rPr>
              <a:t>Mit „Sprache“ ist hier nicht nur die verbale Sprache gemeint, sondern die gesamte Ausdrucksweise eines Menschen.</a:t>
            </a:r>
          </a:p>
        </p:txBody>
      </p:sp>
      <p:pic>
        <p:nvPicPr>
          <p:cNvPr id="5" name="Grafik 4"/>
          <p:cNvPicPr>
            <a:picLocks noChangeAspect="1"/>
          </p:cNvPicPr>
          <p:nvPr/>
        </p:nvPicPr>
        <p:blipFill>
          <a:blip r:embed="rId3"/>
          <a:stretch>
            <a:fillRect/>
          </a:stretch>
        </p:blipFill>
        <p:spPr>
          <a:xfrm>
            <a:off x="9849653" y="356335"/>
            <a:ext cx="1883827" cy="774259"/>
          </a:xfrm>
          <a:prstGeom prst="rect">
            <a:avLst/>
          </a:prstGeom>
        </p:spPr>
      </p:pic>
      <p:sp>
        <p:nvSpPr>
          <p:cNvPr id="6" name="Datumsplatzhalter 5"/>
          <p:cNvSpPr>
            <a:spLocks noGrp="1"/>
          </p:cNvSpPr>
          <p:nvPr>
            <p:ph type="dt" sz="half" idx="10"/>
          </p:nvPr>
        </p:nvSpPr>
        <p:spPr/>
        <p:txBody>
          <a:bodyPr/>
          <a:lstStyle/>
          <a:p>
            <a:r>
              <a:rPr lang="de-CH"/>
              <a:t>19.09.2019</a:t>
            </a:r>
          </a:p>
        </p:txBody>
      </p:sp>
      <p:sp>
        <p:nvSpPr>
          <p:cNvPr id="7" name="Fußzeilenplatzhalter 6"/>
          <p:cNvSpPr>
            <a:spLocks noGrp="1"/>
          </p:cNvSpPr>
          <p:nvPr>
            <p:ph type="ftr" sz="quarter" idx="11"/>
          </p:nvPr>
        </p:nvSpPr>
        <p:spPr/>
        <p:txBody>
          <a:bodyPr/>
          <a:lstStyle/>
          <a:p>
            <a:r>
              <a:rPr lang="de-CH"/>
              <a:t>www.mensch-zuerst schweiz          GT</a:t>
            </a:r>
          </a:p>
        </p:txBody>
      </p:sp>
      <p:sp>
        <p:nvSpPr>
          <p:cNvPr id="8" name="Foliennummernplatzhalter 7"/>
          <p:cNvSpPr>
            <a:spLocks noGrp="1"/>
          </p:cNvSpPr>
          <p:nvPr>
            <p:ph type="sldNum" sz="quarter" idx="12"/>
          </p:nvPr>
        </p:nvSpPr>
        <p:spPr/>
        <p:txBody>
          <a:bodyPr/>
          <a:lstStyle/>
          <a:p>
            <a:fld id="{C5862FD9-B984-4720-B0C8-7AE789D99EA0}" type="slidenum">
              <a:rPr lang="de-CH" smtClean="0"/>
              <a:t>12</a:t>
            </a:fld>
            <a:endParaRPr lang="de-CH"/>
          </a:p>
        </p:txBody>
      </p:sp>
      <p:sp>
        <p:nvSpPr>
          <p:cNvPr id="9" name="Rechteck 8">
            <a:extLst>
              <a:ext uri="{FF2B5EF4-FFF2-40B4-BE49-F238E27FC236}">
                <a16:creationId xmlns="" xmlns:a16="http://schemas.microsoft.com/office/drawing/2014/main" id="{7F3E8FBD-B641-424F-A261-F21CAD88D8EF}"/>
              </a:ext>
            </a:extLst>
          </p:cNvPr>
          <p:cNvSpPr/>
          <p:nvPr/>
        </p:nvSpPr>
        <p:spPr>
          <a:xfrm>
            <a:off x="787985" y="1593129"/>
            <a:ext cx="10616029" cy="707886"/>
          </a:xfrm>
          <a:prstGeom prst="rect">
            <a:avLst/>
          </a:prstGeom>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de-CH" sz="4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Die „Sprache“ des Gegenübers finden</a:t>
            </a:r>
            <a:endParaRPr lang="de-CH" sz="4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304288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485C27A-6399-4944-8459-5D3D7EE026B8}"/>
              </a:ext>
            </a:extLst>
          </p:cNvPr>
          <p:cNvSpPr>
            <a:spLocks noGrp="1"/>
          </p:cNvSpPr>
          <p:nvPr>
            <p:ph type="title"/>
          </p:nvPr>
        </p:nvSpPr>
        <p:spPr>
          <a:xfrm>
            <a:off x="360406" y="296562"/>
            <a:ext cx="9875520" cy="518984"/>
          </a:xfrm>
        </p:spPr>
        <p:txBody>
          <a:bodyPr>
            <a:noAutofit/>
          </a:bodyPr>
          <a:lstStyle/>
          <a:p>
            <a:r>
              <a:rPr lang="de-CH" sz="3200" b="1" dirty="0">
                <a:solidFill>
                  <a:schemeClr val="tx1"/>
                </a:solidFill>
                <a:latin typeface="Arial" panose="020B0604020202020204" pitchFamily="34" charset="0"/>
                <a:cs typeface="Arial" panose="020B0604020202020204" pitchFamily="34" charset="0"/>
              </a:rPr>
              <a:t>Was heißt </a:t>
            </a:r>
            <a:r>
              <a:rPr lang="de-CH" sz="4000" b="1" dirty="0">
                <a:solidFill>
                  <a:schemeClr val="tx1"/>
                </a:solidFill>
                <a:latin typeface="Arial" panose="020B0604020202020204" pitchFamily="34" charset="0"/>
                <a:cs typeface="Arial" panose="020B0604020202020204" pitchFamily="34" charset="0"/>
              </a:rPr>
              <a:t>person</a:t>
            </a:r>
            <a:r>
              <a:rPr lang="de-CH" sz="3200" b="1" dirty="0">
                <a:solidFill>
                  <a:schemeClr val="tx1"/>
                </a:solidFill>
                <a:latin typeface="Arial" panose="020B0604020202020204" pitchFamily="34" charset="0"/>
                <a:cs typeface="Arial" panose="020B0604020202020204" pitchFamily="34" charset="0"/>
              </a:rPr>
              <a:t>zentriert arbeiten?</a:t>
            </a:r>
            <a:endParaRPr lang="de-CH" sz="3200" dirty="0">
              <a:solidFill>
                <a:schemeClr val="tx1"/>
              </a:solidFill>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 xmlns:a16="http://schemas.microsoft.com/office/drawing/2014/main" id="{54D02F1E-1CF4-452B-B52B-31D8C97EC58E}"/>
              </a:ext>
            </a:extLst>
          </p:cNvPr>
          <p:cNvSpPr>
            <a:spLocks noGrp="1"/>
          </p:cNvSpPr>
          <p:nvPr>
            <p:ph idx="1"/>
          </p:nvPr>
        </p:nvSpPr>
        <p:spPr>
          <a:xfrm>
            <a:off x="527222" y="3247767"/>
            <a:ext cx="10992075" cy="2205681"/>
          </a:xfrm>
        </p:spPr>
        <p:txBody>
          <a:bodyPr/>
          <a:lstStyle/>
          <a:p>
            <a:pPr marL="45720" indent="0">
              <a:buNone/>
            </a:pPr>
            <a:r>
              <a:rPr lang="de-CH" b="1" dirty="0">
                <a:solidFill>
                  <a:schemeClr val="tx1"/>
                </a:solidFill>
                <a:latin typeface="Arial" panose="020B0604020202020204" pitchFamily="34" charset="0"/>
                <a:cs typeface="Arial" panose="020B0604020202020204" pitchFamily="34" charset="0"/>
              </a:rPr>
              <a:t>ist für Menschen mit geistiger Beeinträchtigung und / oder psychischen Problemen, ebenso wie für alte Menschen mit Abbauerscheinungen und Orientierungsschwierigkeiten ganz besonders wichtig, denn sie hilft ihnen, sich in der Realität zu orientieren. </a:t>
            </a:r>
          </a:p>
        </p:txBody>
      </p:sp>
      <p:pic>
        <p:nvPicPr>
          <p:cNvPr id="4" name="Grafik 3"/>
          <p:cNvPicPr>
            <a:picLocks noChangeAspect="1"/>
          </p:cNvPicPr>
          <p:nvPr/>
        </p:nvPicPr>
        <p:blipFill>
          <a:blip r:embed="rId3"/>
          <a:stretch>
            <a:fillRect/>
          </a:stretch>
        </p:blipFill>
        <p:spPr>
          <a:xfrm>
            <a:off x="9726086" y="428416"/>
            <a:ext cx="1883827" cy="774259"/>
          </a:xfrm>
          <a:prstGeom prst="rect">
            <a:avLst/>
          </a:prstGeom>
        </p:spPr>
      </p:pic>
      <p:sp>
        <p:nvSpPr>
          <p:cNvPr id="6" name="Datumsplatzhalter 5"/>
          <p:cNvSpPr>
            <a:spLocks noGrp="1"/>
          </p:cNvSpPr>
          <p:nvPr>
            <p:ph type="dt" sz="half" idx="10"/>
          </p:nvPr>
        </p:nvSpPr>
        <p:spPr/>
        <p:txBody>
          <a:bodyPr/>
          <a:lstStyle/>
          <a:p>
            <a:r>
              <a:rPr lang="de-CH"/>
              <a:t>19.09.2019</a:t>
            </a:r>
          </a:p>
        </p:txBody>
      </p:sp>
      <p:sp>
        <p:nvSpPr>
          <p:cNvPr id="7" name="Fußzeilenplatzhalter 6"/>
          <p:cNvSpPr>
            <a:spLocks noGrp="1"/>
          </p:cNvSpPr>
          <p:nvPr>
            <p:ph type="ftr" sz="quarter" idx="11"/>
          </p:nvPr>
        </p:nvSpPr>
        <p:spPr/>
        <p:txBody>
          <a:bodyPr/>
          <a:lstStyle/>
          <a:p>
            <a:r>
              <a:rPr lang="de-CH"/>
              <a:t>www.mensch-zuerst schweiz          GT</a:t>
            </a:r>
          </a:p>
        </p:txBody>
      </p:sp>
      <p:sp>
        <p:nvSpPr>
          <p:cNvPr id="8" name="Foliennummernplatzhalter 7"/>
          <p:cNvSpPr>
            <a:spLocks noGrp="1"/>
          </p:cNvSpPr>
          <p:nvPr>
            <p:ph type="sldNum" sz="quarter" idx="12"/>
          </p:nvPr>
        </p:nvSpPr>
        <p:spPr/>
        <p:txBody>
          <a:bodyPr/>
          <a:lstStyle/>
          <a:p>
            <a:fld id="{C5862FD9-B984-4720-B0C8-7AE789D99EA0}" type="slidenum">
              <a:rPr lang="de-CH" smtClean="0"/>
              <a:t>13</a:t>
            </a:fld>
            <a:endParaRPr lang="de-CH"/>
          </a:p>
        </p:txBody>
      </p:sp>
      <p:sp>
        <p:nvSpPr>
          <p:cNvPr id="9" name="Rechteck 8">
            <a:extLst>
              <a:ext uri="{FF2B5EF4-FFF2-40B4-BE49-F238E27FC236}">
                <a16:creationId xmlns="" xmlns:a16="http://schemas.microsoft.com/office/drawing/2014/main" id="{FA648664-E5C3-4953-BCFF-A960F94C59DE}"/>
              </a:ext>
            </a:extLst>
          </p:cNvPr>
          <p:cNvSpPr/>
          <p:nvPr/>
        </p:nvSpPr>
        <p:spPr>
          <a:xfrm>
            <a:off x="4245428" y="1656858"/>
            <a:ext cx="2762295"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a:spAutoFit/>
          </a:bodyPr>
          <a:lstStyle/>
          <a:p>
            <a:pPr algn="ctr"/>
            <a:r>
              <a:rPr lang="de-CH" sz="54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Klarheit</a:t>
            </a:r>
            <a:endParaRPr lang="de-CH" sz="5400" b="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54535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485C27A-6399-4944-8459-5D3D7EE026B8}"/>
              </a:ext>
            </a:extLst>
          </p:cNvPr>
          <p:cNvSpPr>
            <a:spLocks noGrp="1"/>
          </p:cNvSpPr>
          <p:nvPr>
            <p:ph type="title"/>
          </p:nvPr>
        </p:nvSpPr>
        <p:spPr>
          <a:xfrm>
            <a:off x="360406" y="296562"/>
            <a:ext cx="9875520" cy="518984"/>
          </a:xfrm>
        </p:spPr>
        <p:txBody>
          <a:bodyPr>
            <a:noAutofit/>
          </a:bodyPr>
          <a:lstStyle/>
          <a:p>
            <a:r>
              <a:rPr lang="de-CH" sz="3200" b="1" dirty="0">
                <a:solidFill>
                  <a:schemeClr val="tx1"/>
                </a:solidFill>
                <a:latin typeface="Arial" panose="020B0604020202020204" pitchFamily="34" charset="0"/>
                <a:cs typeface="Arial" panose="020B0604020202020204" pitchFamily="34" charset="0"/>
              </a:rPr>
              <a:t>Was heißt </a:t>
            </a:r>
            <a:r>
              <a:rPr lang="de-CH" sz="4000" b="1" dirty="0">
                <a:solidFill>
                  <a:schemeClr val="tx1"/>
                </a:solidFill>
                <a:latin typeface="Arial" panose="020B0604020202020204" pitchFamily="34" charset="0"/>
                <a:cs typeface="Arial" panose="020B0604020202020204" pitchFamily="34" charset="0"/>
              </a:rPr>
              <a:t>perso</a:t>
            </a:r>
            <a:r>
              <a:rPr lang="de-CH" sz="3200" b="1" dirty="0">
                <a:solidFill>
                  <a:schemeClr val="tx1"/>
                </a:solidFill>
                <a:latin typeface="Arial" panose="020B0604020202020204" pitchFamily="34" charset="0"/>
                <a:cs typeface="Arial" panose="020B0604020202020204" pitchFamily="34" charset="0"/>
              </a:rPr>
              <a:t>nzentriert arbeiten?</a:t>
            </a:r>
            <a:endParaRPr lang="de-CH" sz="3200" dirty="0">
              <a:solidFill>
                <a:schemeClr val="tx1"/>
              </a:solidFill>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 xmlns:a16="http://schemas.microsoft.com/office/drawing/2014/main" id="{54D02F1E-1CF4-452B-B52B-31D8C97EC58E}"/>
              </a:ext>
            </a:extLst>
          </p:cNvPr>
          <p:cNvSpPr>
            <a:spLocks noGrp="1"/>
          </p:cNvSpPr>
          <p:nvPr>
            <p:ph idx="1"/>
          </p:nvPr>
        </p:nvSpPr>
        <p:spPr>
          <a:xfrm>
            <a:off x="1324410" y="4168345"/>
            <a:ext cx="9872871" cy="2358951"/>
          </a:xfrm>
        </p:spPr>
        <p:txBody>
          <a:bodyPr/>
          <a:lstStyle/>
          <a:p>
            <a:pPr marL="45720" indent="0">
              <a:buNone/>
            </a:pPr>
            <a:r>
              <a:rPr lang="de-CH" sz="2400" b="1" dirty="0">
                <a:solidFill>
                  <a:schemeClr val="tx1"/>
                </a:solidFill>
                <a:latin typeface="Arial" panose="020B0604020202020204" pitchFamily="34" charset="0"/>
                <a:cs typeface="Arial" panose="020B0604020202020204" pitchFamily="34" charset="0"/>
              </a:rPr>
              <a:t>Auch dieser Grundsatz der </a:t>
            </a:r>
            <a:r>
              <a:rPr lang="de-CH" sz="3200" b="1" dirty="0" err="1">
                <a:solidFill>
                  <a:schemeClr val="tx1"/>
                </a:solidFill>
                <a:latin typeface="Arial" panose="020B0604020202020204" pitchFamily="34" charset="0"/>
                <a:cs typeface="Arial" panose="020B0604020202020204" pitchFamily="34" charset="0"/>
              </a:rPr>
              <a:t>person</a:t>
            </a:r>
            <a:r>
              <a:rPr lang="de-CH" sz="2400" b="1" dirty="0" err="1">
                <a:solidFill>
                  <a:schemeClr val="tx1"/>
                </a:solidFill>
                <a:latin typeface="Arial" panose="020B0604020202020204" pitchFamily="34" charset="0"/>
                <a:cs typeface="Arial" panose="020B0604020202020204" pitchFamily="34" charset="0"/>
              </a:rPr>
              <a:t>zentrierten</a:t>
            </a:r>
            <a:r>
              <a:rPr lang="de-CH" sz="2400" b="1" dirty="0">
                <a:solidFill>
                  <a:schemeClr val="tx1"/>
                </a:solidFill>
                <a:latin typeface="Arial" panose="020B0604020202020204" pitchFamily="34" charset="0"/>
                <a:cs typeface="Arial" panose="020B0604020202020204" pitchFamily="34" charset="0"/>
              </a:rPr>
              <a:t> Sichtweise gilt </a:t>
            </a:r>
          </a:p>
          <a:p>
            <a:pPr marL="45720" indent="0">
              <a:buNone/>
            </a:pPr>
            <a:r>
              <a:rPr lang="de-CH" sz="2400" b="1" dirty="0">
                <a:solidFill>
                  <a:schemeClr val="tx1"/>
                </a:solidFill>
                <a:latin typeface="Arial" panose="020B0604020202020204" pitchFamily="34" charset="0"/>
                <a:cs typeface="Arial" panose="020B0604020202020204" pitchFamily="34" charset="0"/>
              </a:rPr>
              <a:t>ganz besonders, für Menschen mit geistiger Beeinträchtigung. </a:t>
            </a:r>
            <a:endParaRPr lang="de-CH" b="1" dirty="0">
              <a:solidFill>
                <a:schemeClr val="tx1"/>
              </a:solidFill>
              <a:latin typeface="Arial" panose="020B0604020202020204" pitchFamily="34" charset="0"/>
              <a:cs typeface="Arial" panose="020B0604020202020204" pitchFamily="34" charset="0"/>
            </a:endParaRPr>
          </a:p>
        </p:txBody>
      </p:sp>
      <p:pic>
        <p:nvPicPr>
          <p:cNvPr id="5" name="Grafik 4"/>
          <p:cNvPicPr>
            <a:picLocks noChangeAspect="1"/>
          </p:cNvPicPr>
          <p:nvPr/>
        </p:nvPicPr>
        <p:blipFill>
          <a:blip r:embed="rId3"/>
          <a:stretch>
            <a:fillRect/>
          </a:stretch>
        </p:blipFill>
        <p:spPr>
          <a:xfrm>
            <a:off x="9851137" y="428416"/>
            <a:ext cx="1889924" cy="774259"/>
          </a:xfrm>
          <a:prstGeom prst="rect">
            <a:avLst/>
          </a:prstGeom>
        </p:spPr>
      </p:pic>
      <p:sp>
        <p:nvSpPr>
          <p:cNvPr id="6" name="Datumsplatzhalter 5"/>
          <p:cNvSpPr>
            <a:spLocks noGrp="1"/>
          </p:cNvSpPr>
          <p:nvPr>
            <p:ph type="dt" sz="half" idx="10"/>
          </p:nvPr>
        </p:nvSpPr>
        <p:spPr/>
        <p:txBody>
          <a:bodyPr/>
          <a:lstStyle/>
          <a:p>
            <a:r>
              <a:rPr lang="de-CH"/>
              <a:t>19.09.2019</a:t>
            </a:r>
          </a:p>
        </p:txBody>
      </p:sp>
      <p:sp>
        <p:nvSpPr>
          <p:cNvPr id="7" name="Fußzeilenplatzhalter 6"/>
          <p:cNvSpPr>
            <a:spLocks noGrp="1"/>
          </p:cNvSpPr>
          <p:nvPr>
            <p:ph type="ftr" sz="quarter" idx="11"/>
          </p:nvPr>
        </p:nvSpPr>
        <p:spPr/>
        <p:txBody>
          <a:bodyPr/>
          <a:lstStyle/>
          <a:p>
            <a:r>
              <a:rPr lang="de-CH"/>
              <a:t>www.mensch-zuerst schweiz          GT</a:t>
            </a:r>
          </a:p>
        </p:txBody>
      </p:sp>
      <p:sp>
        <p:nvSpPr>
          <p:cNvPr id="8" name="Foliennummernplatzhalter 7"/>
          <p:cNvSpPr>
            <a:spLocks noGrp="1"/>
          </p:cNvSpPr>
          <p:nvPr>
            <p:ph type="sldNum" sz="quarter" idx="12"/>
          </p:nvPr>
        </p:nvSpPr>
        <p:spPr/>
        <p:txBody>
          <a:bodyPr/>
          <a:lstStyle/>
          <a:p>
            <a:fld id="{C5862FD9-B984-4720-B0C8-7AE789D99EA0}" type="slidenum">
              <a:rPr lang="de-CH" smtClean="0"/>
              <a:t>14</a:t>
            </a:fld>
            <a:endParaRPr lang="de-CH"/>
          </a:p>
        </p:txBody>
      </p:sp>
      <p:sp>
        <p:nvSpPr>
          <p:cNvPr id="9" name="Rechteck 8">
            <a:extLst>
              <a:ext uri="{FF2B5EF4-FFF2-40B4-BE49-F238E27FC236}">
                <a16:creationId xmlns="" xmlns:a16="http://schemas.microsoft.com/office/drawing/2014/main" id="{03B0D737-464E-4C5E-ABC3-B4219AE1BF8B}"/>
              </a:ext>
            </a:extLst>
          </p:cNvPr>
          <p:cNvSpPr/>
          <p:nvPr/>
        </p:nvSpPr>
        <p:spPr>
          <a:xfrm>
            <a:off x="273646" y="1379717"/>
            <a:ext cx="11745745" cy="1569660"/>
          </a:xfrm>
          <a:prstGeom prst="rect">
            <a:avLst/>
          </a:prstGeom>
          <a:noFill/>
        </p:spPr>
        <p:txBody>
          <a:bodyPr wrap="square" lIns="91440" tIns="45720" rIns="91440" bIns="45720">
            <a:spAutoFit/>
          </a:bodyPr>
          <a:lstStyle/>
          <a:p>
            <a:pPr algn="ctr"/>
            <a:r>
              <a:rPr lang="de-CH" sz="3200" b="1" cap="none" spc="0" dirty="0">
                <a:ln w="12700" cmpd="sng">
                  <a:solidFill>
                    <a:schemeClr val="accent4"/>
                  </a:solidFill>
                  <a:prstDash val="solid"/>
                </a:ln>
                <a:solidFill>
                  <a:srgbClr val="0070C0"/>
                </a:solidFill>
                <a:effectLst/>
                <a:latin typeface="Arial" panose="020B0604020202020204" pitchFamily="34" charset="0"/>
                <a:ea typeface="Calibri" panose="020F0502020204030204" pitchFamily="34" charset="0"/>
                <a:cs typeface="Arial" panose="020B0604020202020204" pitchFamily="34" charset="0"/>
              </a:rPr>
              <a:t>Nicht was fehlt, ist entscheidend, sondern was da ist -</a:t>
            </a:r>
            <a:r>
              <a:rPr lang="de-CH" sz="3200" b="1" cap="none" spc="0" dirty="0">
                <a:ln w="12700" cmpd="sng">
                  <a:solidFill>
                    <a:schemeClr val="accent4"/>
                  </a:solidFill>
                  <a:prstDash val="solid"/>
                </a:ln>
                <a:solidFill>
                  <a:srgbClr val="FFFF00"/>
                </a:solidFill>
                <a:effectLst/>
                <a:latin typeface="Arial" panose="020B0604020202020204" pitchFamily="34" charset="0"/>
                <a:ea typeface="Calibri" panose="020F0502020204030204" pitchFamily="34" charset="0"/>
                <a:cs typeface="Arial" panose="020B0604020202020204" pitchFamily="34" charset="0"/>
              </a:rPr>
              <a:t>Stärken und Fähigkeiten ( PZP) </a:t>
            </a:r>
            <a:r>
              <a:rPr lang="de-CH" sz="3200" b="1" cap="none" spc="0" dirty="0">
                <a:ln w="12700" cmpd="sng">
                  <a:solidFill>
                    <a:schemeClr val="accent4"/>
                  </a:solidFill>
                  <a:prstDash val="solid"/>
                </a:ln>
                <a:solidFill>
                  <a:srgbClr val="0070C0"/>
                </a:solidFill>
                <a:effectLst/>
                <a:latin typeface="Arial" panose="020B0604020202020204" pitchFamily="34" charset="0"/>
                <a:ea typeface="Calibri" panose="020F0502020204030204" pitchFamily="34" charset="0"/>
                <a:cs typeface="Arial" panose="020B0604020202020204" pitchFamily="34" charset="0"/>
              </a:rPr>
              <a:t>- sind von entscheidender Bedeutung!</a:t>
            </a:r>
            <a:endParaRPr lang="de-CH" sz="3200" b="1" cap="none" spc="0" dirty="0">
              <a:ln w="12700" cmpd="sng">
                <a:solidFill>
                  <a:schemeClr val="accent4"/>
                </a:solidFill>
                <a:prstDash val="solid"/>
              </a:ln>
              <a:solidFill>
                <a:srgbClr val="0070C0"/>
              </a:solidFill>
              <a:effectLst/>
            </a:endParaRPr>
          </a:p>
        </p:txBody>
      </p:sp>
      <p:pic>
        <p:nvPicPr>
          <p:cNvPr id="11" name="Grafik 10" descr="Prost">
            <a:extLst>
              <a:ext uri="{FF2B5EF4-FFF2-40B4-BE49-F238E27FC236}">
                <a16:creationId xmlns="" xmlns:a16="http://schemas.microsoft.com/office/drawing/2014/main" id="{91510686-0FCC-4F5B-A41E-B3F27371E9F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474048" y="2934892"/>
            <a:ext cx="1157311" cy="1157311"/>
          </a:xfrm>
          <a:prstGeom prst="rect">
            <a:avLst/>
          </a:prstGeom>
        </p:spPr>
      </p:pic>
    </p:spTree>
    <p:extLst>
      <p:ext uri="{BB962C8B-B14F-4D97-AF65-F5344CB8AC3E}">
        <p14:creationId xmlns:p14="http://schemas.microsoft.com/office/powerpoint/2010/main" val="5783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485C27A-6399-4944-8459-5D3D7EE026B8}"/>
              </a:ext>
            </a:extLst>
          </p:cNvPr>
          <p:cNvSpPr>
            <a:spLocks noGrp="1"/>
          </p:cNvSpPr>
          <p:nvPr>
            <p:ph type="title"/>
          </p:nvPr>
        </p:nvSpPr>
        <p:spPr>
          <a:xfrm>
            <a:off x="360406" y="296562"/>
            <a:ext cx="9875520" cy="518984"/>
          </a:xfrm>
        </p:spPr>
        <p:txBody>
          <a:bodyPr>
            <a:noAutofit/>
          </a:bodyPr>
          <a:lstStyle/>
          <a:p>
            <a:r>
              <a:rPr lang="de-CH" sz="3200" b="1" dirty="0">
                <a:solidFill>
                  <a:schemeClr val="tx1"/>
                </a:solidFill>
                <a:latin typeface="Arial" panose="020B0604020202020204" pitchFamily="34" charset="0"/>
                <a:cs typeface="Arial" panose="020B0604020202020204" pitchFamily="34" charset="0"/>
              </a:rPr>
              <a:t>Was heißt </a:t>
            </a:r>
            <a:r>
              <a:rPr lang="de-CH" sz="4000" b="1" dirty="0">
                <a:solidFill>
                  <a:schemeClr val="tx1"/>
                </a:solidFill>
                <a:latin typeface="Arial" panose="020B0604020202020204" pitchFamily="34" charset="0"/>
                <a:cs typeface="Arial" panose="020B0604020202020204" pitchFamily="34" charset="0"/>
              </a:rPr>
              <a:t>perso</a:t>
            </a:r>
            <a:r>
              <a:rPr lang="de-CH" sz="3200" b="1" dirty="0">
                <a:solidFill>
                  <a:schemeClr val="tx1"/>
                </a:solidFill>
                <a:latin typeface="Arial" panose="020B0604020202020204" pitchFamily="34" charset="0"/>
                <a:cs typeface="Arial" panose="020B0604020202020204" pitchFamily="34" charset="0"/>
              </a:rPr>
              <a:t>nzentriert arbeiten?</a:t>
            </a:r>
            <a:endParaRPr lang="de-CH" sz="3200" dirty="0">
              <a:solidFill>
                <a:schemeClr val="tx1"/>
              </a:solidFill>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 xmlns:a16="http://schemas.microsoft.com/office/drawing/2014/main" id="{54D02F1E-1CF4-452B-B52B-31D8C97EC58E}"/>
              </a:ext>
            </a:extLst>
          </p:cNvPr>
          <p:cNvSpPr>
            <a:spLocks noGrp="1"/>
          </p:cNvSpPr>
          <p:nvPr>
            <p:ph idx="1"/>
          </p:nvPr>
        </p:nvSpPr>
        <p:spPr>
          <a:xfrm>
            <a:off x="360406" y="4823474"/>
            <a:ext cx="11269362" cy="2899719"/>
          </a:xfrm>
        </p:spPr>
        <p:txBody>
          <a:bodyPr/>
          <a:lstStyle/>
          <a:p>
            <a:pPr marL="45720" indent="0">
              <a:buNone/>
            </a:pPr>
            <a:r>
              <a:rPr lang="de-CH" b="1" dirty="0">
                <a:solidFill>
                  <a:schemeClr val="tx1"/>
                </a:solidFill>
                <a:latin typeface="Arial" panose="020B0604020202020204" pitchFamily="34" charset="0"/>
                <a:cs typeface="Arial" panose="020B0604020202020204" pitchFamily="34" charset="0"/>
              </a:rPr>
              <a:t>werden im Alltag allzu leicht übersehen. </a:t>
            </a:r>
          </a:p>
          <a:p>
            <a:pPr marL="45720" indent="0">
              <a:buNone/>
            </a:pPr>
            <a:r>
              <a:rPr lang="de-CH" b="1" dirty="0">
                <a:solidFill>
                  <a:schemeClr val="tx1"/>
                </a:solidFill>
                <a:latin typeface="Arial" panose="020B0604020202020204" pitchFamily="34" charset="0"/>
                <a:cs typeface="Arial" panose="020B0604020202020204" pitchFamily="34" charset="0"/>
              </a:rPr>
              <a:t>Sie können jedoch gar nicht genug beachtet und ermutigt werden, denn jeder Schritt, und sei er noch so klein, beweist die Fähigkeit, Schritte zu machen und birgt das Potential zu weiteren Schritten.</a:t>
            </a:r>
          </a:p>
        </p:txBody>
      </p:sp>
      <p:pic>
        <p:nvPicPr>
          <p:cNvPr id="5" name="Grafik 4"/>
          <p:cNvPicPr>
            <a:picLocks noChangeAspect="1"/>
          </p:cNvPicPr>
          <p:nvPr/>
        </p:nvPicPr>
        <p:blipFill>
          <a:blip r:embed="rId3"/>
          <a:stretch>
            <a:fillRect/>
          </a:stretch>
        </p:blipFill>
        <p:spPr>
          <a:xfrm>
            <a:off x="9525330" y="650666"/>
            <a:ext cx="1889924" cy="774259"/>
          </a:xfrm>
          <a:prstGeom prst="rect">
            <a:avLst/>
          </a:prstGeom>
        </p:spPr>
      </p:pic>
      <p:pic>
        <p:nvPicPr>
          <p:cNvPr id="1026" name="Picture 2" descr="Bildergebnis für kleine schrit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2010" y="2508640"/>
            <a:ext cx="5433841" cy="2314833"/>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7680219" y="2508639"/>
            <a:ext cx="1095632" cy="2392873"/>
          </a:xfrm>
          <a:prstGeom prst="rect">
            <a:avLst/>
          </a:prstGeom>
          <a:solidFill>
            <a:schemeClr val="bg1"/>
          </a:solidFill>
        </p:spPr>
        <p:txBody>
          <a:bodyPr wrap="square" rtlCol="0">
            <a:spAutoFit/>
          </a:bodyPr>
          <a:lstStyle/>
          <a:p>
            <a:endParaRPr lang="de-CH" dirty="0"/>
          </a:p>
        </p:txBody>
      </p:sp>
      <p:sp>
        <p:nvSpPr>
          <p:cNvPr id="8" name="Textfeld 7"/>
          <p:cNvSpPr txBox="1"/>
          <p:nvPr/>
        </p:nvSpPr>
        <p:spPr>
          <a:xfrm>
            <a:off x="3237470" y="2508641"/>
            <a:ext cx="1095633" cy="2314833"/>
          </a:xfrm>
          <a:prstGeom prst="rect">
            <a:avLst/>
          </a:prstGeom>
          <a:solidFill>
            <a:schemeClr val="bg1"/>
          </a:solidFill>
        </p:spPr>
        <p:txBody>
          <a:bodyPr wrap="square" rtlCol="0">
            <a:spAutoFit/>
          </a:bodyPr>
          <a:lstStyle/>
          <a:p>
            <a:endParaRPr lang="de-CH" dirty="0"/>
          </a:p>
        </p:txBody>
      </p:sp>
      <p:sp>
        <p:nvSpPr>
          <p:cNvPr id="9" name="Datumsplatzhalter 8"/>
          <p:cNvSpPr>
            <a:spLocks noGrp="1"/>
          </p:cNvSpPr>
          <p:nvPr>
            <p:ph type="dt" sz="half" idx="10"/>
          </p:nvPr>
        </p:nvSpPr>
        <p:spPr/>
        <p:txBody>
          <a:bodyPr/>
          <a:lstStyle/>
          <a:p>
            <a:r>
              <a:rPr lang="de-CH"/>
              <a:t>19.09.2019</a:t>
            </a:r>
          </a:p>
        </p:txBody>
      </p:sp>
      <p:sp>
        <p:nvSpPr>
          <p:cNvPr id="10" name="Fußzeilenplatzhalter 9"/>
          <p:cNvSpPr>
            <a:spLocks noGrp="1"/>
          </p:cNvSpPr>
          <p:nvPr>
            <p:ph type="ftr" sz="quarter" idx="11"/>
          </p:nvPr>
        </p:nvSpPr>
        <p:spPr/>
        <p:txBody>
          <a:bodyPr/>
          <a:lstStyle/>
          <a:p>
            <a:r>
              <a:rPr lang="de-CH"/>
              <a:t>www.mensch-zuerst schweiz          GT</a:t>
            </a:r>
          </a:p>
        </p:txBody>
      </p:sp>
      <p:sp>
        <p:nvSpPr>
          <p:cNvPr id="11" name="Foliennummernplatzhalter 10"/>
          <p:cNvSpPr>
            <a:spLocks noGrp="1"/>
          </p:cNvSpPr>
          <p:nvPr>
            <p:ph type="sldNum" sz="quarter" idx="12"/>
          </p:nvPr>
        </p:nvSpPr>
        <p:spPr/>
        <p:txBody>
          <a:bodyPr/>
          <a:lstStyle/>
          <a:p>
            <a:fld id="{C5862FD9-B984-4720-B0C8-7AE789D99EA0}" type="slidenum">
              <a:rPr lang="de-CH" smtClean="0"/>
              <a:t>15</a:t>
            </a:fld>
            <a:endParaRPr lang="de-CH"/>
          </a:p>
        </p:txBody>
      </p:sp>
      <p:sp>
        <p:nvSpPr>
          <p:cNvPr id="6" name="Rechteck 5">
            <a:extLst>
              <a:ext uri="{FF2B5EF4-FFF2-40B4-BE49-F238E27FC236}">
                <a16:creationId xmlns="" xmlns:a16="http://schemas.microsoft.com/office/drawing/2014/main" id="{456A4F03-0EAD-4981-A8AE-FE0A1317338B}"/>
              </a:ext>
            </a:extLst>
          </p:cNvPr>
          <p:cNvSpPr/>
          <p:nvPr/>
        </p:nvSpPr>
        <p:spPr>
          <a:xfrm>
            <a:off x="2590766" y="1424925"/>
            <a:ext cx="6609502" cy="923330"/>
          </a:xfrm>
          <a:prstGeom prst="rect">
            <a:avLst/>
          </a:prstGeom>
          <a:noFill/>
        </p:spPr>
        <p:txBody>
          <a:bodyPr wrap="none" lIns="91440" tIns="45720" rIns="91440" bIns="45720">
            <a:spAutoFit/>
          </a:bodyPr>
          <a:lstStyle/>
          <a:p>
            <a:pPr algn="ctr"/>
            <a:r>
              <a:rPr lang="de-CH" sz="5400" b="1" cap="none" spc="0" dirty="0">
                <a:ln w="12700" cmpd="sng">
                  <a:solidFill>
                    <a:schemeClr val="accent4"/>
                  </a:solidFill>
                  <a:prstDash val="solid"/>
                </a:ln>
                <a:solidFill>
                  <a:srgbClr val="00B050"/>
                </a:solidFill>
                <a:effectLst/>
                <a:latin typeface="Arial" panose="020B0604020202020204" pitchFamily="34" charset="0"/>
                <a:cs typeface="Arial" panose="020B0604020202020204" pitchFamily="34" charset="0"/>
              </a:rPr>
              <a:t>Die kleinen Schritte</a:t>
            </a:r>
            <a:endParaRPr lang="de-CH" sz="5400" b="1" cap="none" spc="0" dirty="0">
              <a:ln w="12700" cmpd="sng">
                <a:solidFill>
                  <a:schemeClr val="accent4"/>
                </a:solidFill>
                <a:prstDash val="solid"/>
              </a:ln>
              <a:solidFill>
                <a:srgbClr val="00B050"/>
              </a:solidFill>
              <a:effectLst/>
            </a:endParaRPr>
          </a:p>
        </p:txBody>
      </p:sp>
    </p:spTree>
    <p:extLst>
      <p:ext uri="{BB962C8B-B14F-4D97-AF65-F5344CB8AC3E}">
        <p14:creationId xmlns:p14="http://schemas.microsoft.com/office/powerpoint/2010/main" val="3773448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485C27A-6399-4944-8459-5D3D7EE026B8}"/>
              </a:ext>
            </a:extLst>
          </p:cNvPr>
          <p:cNvSpPr>
            <a:spLocks noGrp="1"/>
          </p:cNvSpPr>
          <p:nvPr>
            <p:ph type="title"/>
          </p:nvPr>
        </p:nvSpPr>
        <p:spPr>
          <a:xfrm>
            <a:off x="360406" y="296562"/>
            <a:ext cx="9875520" cy="518984"/>
          </a:xfrm>
        </p:spPr>
        <p:txBody>
          <a:bodyPr>
            <a:noAutofit/>
          </a:bodyPr>
          <a:lstStyle/>
          <a:p>
            <a:r>
              <a:rPr lang="de-CH" sz="3200" b="1" dirty="0">
                <a:solidFill>
                  <a:schemeClr val="tx1"/>
                </a:solidFill>
                <a:latin typeface="Arial" panose="020B0604020202020204" pitchFamily="34" charset="0"/>
                <a:cs typeface="Arial" panose="020B0604020202020204" pitchFamily="34" charset="0"/>
              </a:rPr>
              <a:t>Was heißt </a:t>
            </a:r>
            <a:r>
              <a:rPr lang="de-CH" sz="4000" b="1" dirty="0">
                <a:solidFill>
                  <a:schemeClr val="tx1"/>
                </a:solidFill>
                <a:latin typeface="Arial" panose="020B0604020202020204" pitchFamily="34" charset="0"/>
                <a:cs typeface="Arial" panose="020B0604020202020204" pitchFamily="34" charset="0"/>
              </a:rPr>
              <a:t>person</a:t>
            </a:r>
            <a:r>
              <a:rPr lang="de-CH" sz="3200" b="1" dirty="0">
                <a:solidFill>
                  <a:schemeClr val="tx1"/>
                </a:solidFill>
                <a:latin typeface="Arial" panose="020B0604020202020204" pitchFamily="34" charset="0"/>
                <a:cs typeface="Arial" panose="020B0604020202020204" pitchFamily="34" charset="0"/>
              </a:rPr>
              <a:t>zentriert arbeiten?</a:t>
            </a:r>
            <a:endParaRPr lang="de-CH" sz="3200" dirty="0">
              <a:solidFill>
                <a:schemeClr val="tx1"/>
              </a:solidFill>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 xmlns:a16="http://schemas.microsoft.com/office/drawing/2014/main" id="{54D02F1E-1CF4-452B-B52B-31D8C97EC58E}"/>
              </a:ext>
            </a:extLst>
          </p:cNvPr>
          <p:cNvSpPr>
            <a:spLocks noGrp="1"/>
          </p:cNvSpPr>
          <p:nvPr>
            <p:ph idx="1"/>
          </p:nvPr>
        </p:nvSpPr>
        <p:spPr>
          <a:xfrm>
            <a:off x="920578" y="4950941"/>
            <a:ext cx="9872871" cy="1647566"/>
          </a:xfrm>
        </p:spPr>
        <p:txBody>
          <a:bodyPr/>
          <a:lstStyle/>
          <a:p>
            <a:pPr marL="45720" indent="0">
              <a:buNone/>
            </a:pPr>
            <a:r>
              <a:rPr lang="de-CH" b="1" dirty="0">
                <a:solidFill>
                  <a:schemeClr val="tx1"/>
                </a:solidFill>
                <a:latin typeface="Arial" panose="020B0604020202020204" pitchFamily="34" charset="0"/>
                <a:cs typeface="Arial" panose="020B0604020202020204" pitchFamily="34" charset="0"/>
              </a:rPr>
              <a:t>Sich als jemanden zu erleben, der in der Lage ist sich auf den Weg zu machen und etwas zu verändern, ist viel entscheidender als ein bestimmtes Ziel zu erreichen.</a:t>
            </a:r>
          </a:p>
          <a:p>
            <a:endParaRPr lang="de-CH" dirty="0"/>
          </a:p>
        </p:txBody>
      </p:sp>
      <p:sp>
        <p:nvSpPr>
          <p:cNvPr id="4" name="Rechteck 3"/>
          <p:cNvSpPr/>
          <p:nvPr/>
        </p:nvSpPr>
        <p:spPr>
          <a:xfrm>
            <a:off x="2063508" y="1330313"/>
            <a:ext cx="7916526" cy="584775"/>
          </a:xfrm>
          <a:prstGeom prst="rect">
            <a:avLst/>
          </a:prstGeom>
        </p:spPr>
        <p:txBody>
          <a:bodyPr wrap="none">
            <a:spAutoFit/>
          </a:bodyPr>
          <a:lstStyle/>
          <a:p>
            <a:r>
              <a:rPr lang="de-CH" sz="3200" b="1" dirty="0">
                <a:solidFill>
                  <a:srgbClr val="00B050"/>
                </a:solidFill>
                <a:latin typeface="Arial" panose="020B0604020202020204" pitchFamily="34" charset="0"/>
                <a:cs typeface="Arial" panose="020B0604020202020204" pitchFamily="34" charset="0"/>
              </a:rPr>
              <a:t>Der Weg ist ebenso wichtig wie das Ziel</a:t>
            </a:r>
          </a:p>
        </p:txBody>
      </p:sp>
      <p:pic>
        <p:nvPicPr>
          <p:cNvPr id="5" name="Grafik 4"/>
          <p:cNvPicPr>
            <a:picLocks noChangeAspect="1"/>
          </p:cNvPicPr>
          <p:nvPr/>
        </p:nvPicPr>
        <p:blipFill>
          <a:blip r:embed="rId3"/>
          <a:stretch>
            <a:fillRect/>
          </a:stretch>
        </p:blipFill>
        <p:spPr>
          <a:xfrm>
            <a:off x="9541806" y="556054"/>
            <a:ext cx="1889924" cy="774259"/>
          </a:xfrm>
          <a:prstGeom prst="rect">
            <a:avLst/>
          </a:prstGeom>
        </p:spPr>
      </p:pic>
      <p:pic>
        <p:nvPicPr>
          <p:cNvPr id="6" name="Grafik 5"/>
          <p:cNvPicPr>
            <a:picLocks noChangeAspect="1"/>
          </p:cNvPicPr>
          <p:nvPr/>
        </p:nvPicPr>
        <p:blipFill>
          <a:blip r:embed="rId4"/>
          <a:stretch>
            <a:fillRect/>
          </a:stretch>
        </p:blipFill>
        <p:spPr>
          <a:xfrm>
            <a:off x="3905250" y="1966912"/>
            <a:ext cx="4381500" cy="2924175"/>
          </a:xfrm>
          <a:prstGeom prst="rect">
            <a:avLst/>
          </a:prstGeom>
        </p:spPr>
      </p:pic>
      <p:sp>
        <p:nvSpPr>
          <p:cNvPr id="7" name="Datumsplatzhalter 6"/>
          <p:cNvSpPr>
            <a:spLocks noGrp="1"/>
          </p:cNvSpPr>
          <p:nvPr>
            <p:ph type="dt" sz="half" idx="10"/>
          </p:nvPr>
        </p:nvSpPr>
        <p:spPr/>
        <p:txBody>
          <a:bodyPr/>
          <a:lstStyle/>
          <a:p>
            <a:r>
              <a:rPr lang="de-CH"/>
              <a:t>19.09.2019</a:t>
            </a:r>
          </a:p>
        </p:txBody>
      </p:sp>
      <p:sp>
        <p:nvSpPr>
          <p:cNvPr id="8" name="Fußzeilenplatzhalter 7"/>
          <p:cNvSpPr>
            <a:spLocks noGrp="1"/>
          </p:cNvSpPr>
          <p:nvPr>
            <p:ph type="ftr" sz="quarter" idx="11"/>
          </p:nvPr>
        </p:nvSpPr>
        <p:spPr/>
        <p:txBody>
          <a:bodyPr/>
          <a:lstStyle/>
          <a:p>
            <a:r>
              <a:rPr lang="de-CH"/>
              <a:t>www.mensch-zuerst schweiz          GT</a:t>
            </a:r>
          </a:p>
        </p:txBody>
      </p:sp>
      <p:sp>
        <p:nvSpPr>
          <p:cNvPr id="9" name="Foliennummernplatzhalter 8"/>
          <p:cNvSpPr>
            <a:spLocks noGrp="1"/>
          </p:cNvSpPr>
          <p:nvPr>
            <p:ph type="sldNum" sz="quarter" idx="12"/>
          </p:nvPr>
        </p:nvSpPr>
        <p:spPr/>
        <p:txBody>
          <a:bodyPr/>
          <a:lstStyle/>
          <a:p>
            <a:fld id="{C5862FD9-B984-4720-B0C8-7AE789D99EA0}" type="slidenum">
              <a:rPr lang="de-CH" smtClean="0"/>
              <a:t>16</a:t>
            </a:fld>
            <a:endParaRPr lang="de-CH"/>
          </a:p>
        </p:txBody>
      </p:sp>
    </p:spTree>
    <p:extLst>
      <p:ext uri="{BB962C8B-B14F-4D97-AF65-F5344CB8AC3E}">
        <p14:creationId xmlns:p14="http://schemas.microsoft.com/office/powerpoint/2010/main" val="315277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485C27A-6399-4944-8459-5D3D7EE026B8}"/>
              </a:ext>
            </a:extLst>
          </p:cNvPr>
          <p:cNvSpPr>
            <a:spLocks noGrp="1"/>
          </p:cNvSpPr>
          <p:nvPr>
            <p:ph type="title"/>
          </p:nvPr>
        </p:nvSpPr>
        <p:spPr>
          <a:xfrm>
            <a:off x="360406" y="296562"/>
            <a:ext cx="9875520" cy="518984"/>
          </a:xfrm>
        </p:spPr>
        <p:txBody>
          <a:bodyPr>
            <a:noAutofit/>
          </a:bodyPr>
          <a:lstStyle/>
          <a:p>
            <a:r>
              <a:rPr lang="de-CH" sz="3200" b="1" dirty="0">
                <a:solidFill>
                  <a:schemeClr val="tx1"/>
                </a:solidFill>
                <a:latin typeface="Arial" panose="020B0604020202020204" pitchFamily="34" charset="0"/>
                <a:cs typeface="Arial" panose="020B0604020202020204" pitchFamily="34" charset="0"/>
              </a:rPr>
              <a:t>Was heißt </a:t>
            </a:r>
            <a:r>
              <a:rPr lang="de-CH" sz="4000" b="1" dirty="0">
                <a:solidFill>
                  <a:schemeClr val="tx1"/>
                </a:solidFill>
                <a:latin typeface="Arial" panose="020B0604020202020204" pitchFamily="34" charset="0"/>
                <a:cs typeface="Arial" panose="020B0604020202020204" pitchFamily="34" charset="0"/>
              </a:rPr>
              <a:t>person</a:t>
            </a:r>
            <a:r>
              <a:rPr lang="de-CH" sz="3200" b="1" dirty="0">
                <a:solidFill>
                  <a:schemeClr val="tx1"/>
                </a:solidFill>
                <a:latin typeface="Arial" panose="020B0604020202020204" pitchFamily="34" charset="0"/>
                <a:cs typeface="Arial" panose="020B0604020202020204" pitchFamily="34" charset="0"/>
              </a:rPr>
              <a:t>zentriert arbeiten?</a:t>
            </a:r>
            <a:endParaRPr lang="de-CH" sz="3200" dirty="0">
              <a:solidFill>
                <a:schemeClr val="tx1"/>
              </a:solidFill>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 xmlns:a16="http://schemas.microsoft.com/office/drawing/2014/main" id="{54D02F1E-1CF4-452B-B52B-31D8C97EC58E}"/>
              </a:ext>
            </a:extLst>
          </p:cNvPr>
          <p:cNvSpPr>
            <a:spLocks noGrp="1"/>
          </p:cNvSpPr>
          <p:nvPr>
            <p:ph idx="1"/>
          </p:nvPr>
        </p:nvSpPr>
        <p:spPr>
          <a:xfrm>
            <a:off x="360406" y="4843848"/>
            <a:ext cx="11543270" cy="3237471"/>
          </a:xfrm>
        </p:spPr>
        <p:txBody>
          <a:bodyPr/>
          <a:lstStyle/>
          <a:p>
            <a:pPr marL="45720" indent="0">
              <a:buNone/>
            </a:pPr>
            <a:r>
              <a:rPr lang="de-CH" b="1" dirty="0">
                <a:solidFill>
                  <a:schemeClr val="tx1"/>
                </a:solidFill>
                <a:latin typeface="Arial" panose="020B0604020202020204" pitchFamily="34" charset="0"/>
                <a:cs typeface="Arial" panose="020B0604020202020204" pitchFamily="34" charset="0"/>
              </a:rPr>
              <a:t>Wann immer es geht, muss Menschen mit geistiger Beeinträchtigung - auch solchen mit schwerer Beeinträchtigung - ermöglicht werden, eigene Erfahrungen zu machen.</a:t>
            </a:r>
          </a:p>
          <a:p>
            <a:pPr marL="45720" indent="0">
              <a:buNone/>
            </a:pPr>
            <a:r>
              <a:rPr lang="de-CH" b="1" dirty="0">
                <a:solidFill>
                  <a:schemeClr val="tx1"/>
                </a:solidFill>
                <a:latin typeface="Arial" panose="020B0604020202020204" pitchFamily="34" charset="0"/>
                <a:cs typeface="Arial" panose="020B0604020202020204" pitchFamily="34" charset="0"/>
              </a:rPr>
              <a:t>Ganz einfache Dinge, die oft ohne nachzudenken schnell für sie erledigt werden, verbauen ihnen die Chance eine Erfahrung zu machen und daraus zu lernen. </a:t>
            </a:r>
          </a:p>
        </p:txBody>
      </p:sp>
      <p:sp>
        <p:nvSpPr>
          <p:cNvPr id="5" name="Rechteck 4"/>
          <p:cNvSpPr/>
          <p:nvPr/>
        </p:nvSpPr>
        <p:spPr>
          <a:xfrm>
            <a:off x="487542" y="3555294"/>
            <a:ext cx="6674904" cy="584775"/>
          </a:xfrm>
          <a:prstGeom prst="rect">
            <a:avLst/>
          </a:prstGeom>
        </p:spPr>
        <p:txBody>
          <a:bodyPr wrap="none">
            <a:spAutoFit/>
          </a:bodyPr>
          <a:lstStyle/>
          <a:p>
            <a:pPr marL="45720" indent="0">
              <a:buNone/>
            </a:pPr>
            <a:r>
              <a:rPr lang="de-CH" sz="3200" b="1" dirty="0">
                <a:solidFill>
                  <a:srgbClr val="00B050"/>
                </a:solidFill>
                <a:latin typeface="Arial" panose="020B0604020202020204" pitchFamily="34" charset="0"/>
                <a:cs typeface="Arial" panose="020B0604020202020204" pitchFamily="34" charset="0"/>
              </a:rPr>
              <a:t>Eigene Erfahrungen ermöglichen</a:t>
            </a:r>
          </a:p>
        </p:txBody>
      </p:sp>
      <p:sp>
        <p:nvSpPr>
          <p:cNvPr id="6" name="Rechteck 5"/>
          <p:cNvSpPr/>
          <p:nvPr/>
        </p:nvSpPr>
        <p:spPr>
          <a:xfrm>
            <a:off x="1911144" y="4090274"/>
            <a:ext cx="6056145" cy="584775"/>
          </a:xfrm>
          <a:prstGeom prst="rect">
            <a:avLst/>
          </a:prstGeom>
        </p:spPr>
        <p:txBody>
          <a:bodyPr wrap="none">
            <a:spAutoFit/>
          </a:bodyPr>
          <a:lstStyle/>
          <a:p>
            <a:pPr marL="45720" indent="0">
              <a:buNone/>
            </a:pPr>
            <a:r>
              <a:rPr lang="de-CH" sz="3200" b="1" dirty="0">
                <a:solidFill>
                  <a:srgbClr val="00B050"/>
                </a:solidFill>
                <a:latin typeface="Arial" panose="020B0604020202020204" pitchFamily="34" charset="0"/>
                <a:cs typeface="Arial" panose="020B0604020202020204" pitchFamily="34" charset="0"/>
              </a:rPr>
              <a:t>und auf das Erleben eingehen</a:t>
            </a:r>
          </a:p>
        </p:txBody>
      </p:sp>
      <p:pic>
        <p:nvPicPr>
          <p:cNvPr id="8" name="Grafik 7"/>
          <p:cNvPicPr>
            <a:picLocks noChangeAspect="1"/>
          </p:cNvPicPr>
          <p:nvPr/>
        </p:nvPicPr>
        <p:blipFill>
          <a:blip r:embed="rId3"/>
          <a:stretch>
            <a:fillRect/>
          </a:stretch>
        </p:blipFill>
        <p:spPr>
          <a:xfrm>
            <a:off x="10136962" y="374649"/>
            <a:ext cx="1646247" cy="679794"/>
          </a:xfrm>
          <a:prstGeom prst="rect">
            <a:avLst/>
          </a:prstGeom>
        </p:spPr>
      </p:pic>
      <p:pic>
        <p:nvPicPr>
          <p:cNvPr id="9" name="Grafik 8"/>
          <p:cNvPicPr>
            <a:picLocks noChangeAspect="1"/>
          </p:cNvPicPr>
          <p:nvPr/>
        </p:nvPicPr>
        <p:blipFill>
          <a:blip r:embed="rId4"/>
          <a:stretch>
            <a:fillRect/>
          </a:stretch>
        </p:blipFill>
        <p:spPr>
          <a:xfrm>
            <a:off x="2677297" y="815545"/>
            <a:ext cx="2003999" cy="2837203"/>
          </a:xfrm>
          <a:prstGeom prst="rect">
            <a:avLst/>
          </a:prstGeom>
        </p:spPr>
      </p:pic>
      <p:pic>
        <p:nvPicPr>
          <p:cNvPr id="11" name="Grafik 10"/>
          <p:cNvPicPr>
            <a:picLocks noChangeAspect="1"/>
          </p:cNvPicPr>
          <p:nvPr/>
        </p:nvPicPr>
        <p:blipFill>
          <a:blip r:embed="rId5"/>
          <a:stretch>
            <a:fillRect/>
          </a:stretch>
        </p:blipFill>
        <p:spPr>
          <a:xfrm>
            <a:off x="4939216" y="880661"/>
            <a:ext cx="1873475" cy="2652605"/>
          </a:xfrm>
          <a:prstGeom prst="rect">
            <a:avLst/>
          </a:prstGeom>
        </p:spPr>
      </p:pic>
      <p:pic>
        <p:nvPicPr>
          <p:cNvPr id="12" name="Grafik 11"/>
          <p:cNvPicPr>
            <a:picLocks noChangeAspect="1"/>
          </p:cNvPicPr>
          <p:nvPr/>
        </p:nvPicPr>
        <p:blipFill>
          <a:blip r:embed="rId5"/>
          <a:stretch>
            <a:fillRect/>
          </a:stretch>
        </p:blipFill>
        <p:spPr>
          <a:xfrm>
            <a:off x="571237" y="759300"/>
            <a:ext cx="2040158" cy="2888606"/>
          </a:xfrm>
          <a:prstGeom prst="rect">
            <a:avLst/>
          </a:prstGeom>
        </p:spPr>
      </p:pic>
      <p:pic>
        <p:nvPicPr>
          <p:cNvPr id="13" name="Grafik 12"/>
          <p:cNvPicPr>
            <a:picLocks noChangeAspect="1"/>
          </p:cNvPicPr>
          <p:nvPr/>
        </p:nvPicPr>
        <p:blipFill>
          <a:blip r:embed="rId6"/>
          <a:stretch>
            <a:fillRect/>
          </a:stretch>
        </p:blipFill>
        <p:spPr>
          <a:xfrm>
            <a:off x="7900085" y="982234"/>
            <a:ext cx="4062553" cy="3050608"/>
          </a:xfrm>
          <a:prstGeom prst="rect">
            <a:avLst/>
          </a:prstGeom>
        </p:spPr>
      </p:pic>
      <p:sp>
        <p:nvSpPr>
          <p:cNvPr id="14" name="Datumsplatzhalter 13"/>
          <p:cNvSpPr>
            <a:spLocks noGrp="1"/>
          </p:cNvSpPr>
          <p:nvPr>
            <p:ph type="dt" sz="half" idx="10"/>
          </p:nvPr>
        </p:nvSpPr>
        <p:spPr/>
        <p:txBody>
          <a:bodyPr/>
          <a:lstStyle/>
          <a:p>
            <a:r>
              <a:rPr lang="de-CH"/>
              <a:t>19.09.2019</a:t>
            </a:r>
          </a:p>
        </p:txBody>
      </p:sp>
      <p:sp>
        <p:nvSpPr>
          <p:cNvPr id="15" name="Fußzeilenplatzhalter 14"/>
          <p:cNvSpPr>
            <a:spLocks noGrp="1"/>
          </p:cNvSpPr>
          <p:nvPr>
            <p:ph type="ftr" sz="quarter" idx="11"/>
          </p:nvPr>
        </p:nvSpPr>
        <p:spPr/>
        <p:txBody>
          <a:bodyPr/>
          <a:lstStyle/>
          <a:p>
            <a:r>
              <a:rPr lang="de-CH"/>
              <a:t>www.mensch-zuerst schweiz          GT</a:t>
            </a:r>
          </a:p>
        </p:txBody>
      </p:sp>
      <p:sp>
        <p:nvSpPr>
          <p:cNvPr id="16" name="Foliennummernplatzhalter 15"/>
          <p:cNvSpPr>
            <a:spLocks noGrp="1"/>
          </p:cNvSpPr>
          <p:nvPr>
            <p:ph type="sldNum" sz="quarter" idx="12"/>
          </p:nvPr>
        </p:nvSpPr>
        <p:spPr/>
        <p:txBody>
          <a:bodyPr/>
          <a:lstStyle/>
          <a:p>
            <a:fld id="{C5862FD9-B984-4720-B0C8-7AE789D99EA0}" type="slidenum">
              <a:rPr lang="de-CH" smtClean="0"/>
              <a:t>17</a:t>
            </a:fld>
            <a:endParaRPr lang="de-CH"/>
          </a:p>
        </p:txBody>
      </p:sp>
    </p:spTree>
    <p:extLst>
      <p:ext uri="{BB962C8B-B14F-4D97-AF65-F5344CB8AC3E}">
        <p14:creationId xmlns:p14="http://schemas.microsoft.com/office/powerpoint/2010/main" val="293946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8E8DBDA3-652C-4F87-B53B-7F73AC8F4FF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1"/>
            <a:ext cx="12191999"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 xmlns:a16="http://schemas.microsoft.com/office/drawing/2014/main" id="{42187232-3845-418F-A17C-C138F01D98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4155058"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el 1">
            <a:extLst>
              <a:ext uri="{FF2B5EF4-FFF2-40B4-BE49-F238E27FC236}">
                <a16:creationId xmlns="" xmlns:a16="http://schemas.microsoft.com/office/drawing/2014/main" id="{8485C27A-6399-4944-8459-5D3D7EE026B8}"/>
              </a:ext>
            </a:extLst>
          </p:cNvPr>
          <p:cNvSpPr>
            <a:spLocks noGrp="1"/>
          </p:cNvSpPr>
          <p:nvPr>
            <p:ph type="title"/>
          </p:nvPr>
        </p:nvSpPr>
        <p:spPr>
          <a:xfrm>
            <a:off x="197708" y="873457"/>
            <a:ext cx="3707027" cy="5222543"/>
          </a:xfrm>
        </p:spPr>
        <p:txBody>
          <a:bodyPr>
            <a:normAutofit/>
          </a:bodyPr>
          <a:lstStyle/>
          <a:p>
            <a:r>
              <a:rPr lang="de-CH" sz="3200" b="1" dirty="0">
                <a:solidFill>
                  <a:srgbClr val="FFFFFF"/>
                </a:solidFill>
                <a:latin typeface="Arial" panose="020B0604020202020204" pitchFamily="34" charset="0"/>
                <a:cs typeface="Arial" panose="020B0604020202020204" pitchFamily="34" charset="0"/>
              </a:rPr>
              <a:t>Was heißt </a:t>
            </a:r>
            <a:r>
              <a:rPr lang="de-CH" sz="4000" b="1" dirty="0" err="1">
                <a:solidFill>
                  <a:srgbClr val="FFFFFF"/>
                </a:solidFill>
                <a:latin typeface="Arial" panose="020B0604020202020204" pitchFamily="34" charset="0"/>
                <a:cs typeface="Arial" panose="020B0604020202020204" pitchFamily="34" charset="0"/>
              </a:rPr>
              <a:t>person</a:t>
            </a:r>
            <a:r>
              <a:rPr lang="de-CH" sz="3200" b="1" dirty="0" err="1">
                <a:solidFill>
                  <a:srgbClr val="FFFFFF"/>
                </a:solidFill>
                <a:latin typeface="Arial" panose="020B0604020202020204" pitchFamily="34" charset="0"/>
                <a:cs typeface="Arial" panose="020B0604020202020204" pitchFamily="34" charset="0"/>
              </a:rPr>
              <a:t>zentriert</a:t>
            </a:r>
            <a:r>
              <a:rPr lang="de-CH" sz="3200" b="1" dirty="0">
                <a:solidFill>
                  <a:srgbClr val="FFFFFF"/>
                </a:solidFill>
                <a:latin typeface="Arial" panose="020B0604020202020204" pitchFamily="34" charset="0"/>
                <a:cs typeface="Arial" panose="020B0604020202020204" pitchFamily="34" charset="0"/>
              </a:rPr>
              <a:t> arbeiten?</a:t>
            </a:r>
            <a:endParaRPr lang="de-CH" sz="3200" dirty="0">
              <a:solidFill>
                <a:srgbClr val="FFFFFF"/>
              </a:solidFill>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 xmlns:a16="http://schemas.microsoft.com/office/drawing/2014/main" id="{54D02F1E-1CF4-452B-B52B-31D8C97EC58E}"/>
              </a:ext>
            </a:extLst>
          </p:cNvPr>
          <p:cNvSpPr>
            <a:spLocks noGrp="1"/>
          </p:cNvSpPr>
          <p:nvPr>
            <p:ph idx="1"/>
          </p:nvPr>
        </p:nvSpPr>
        <p:spPr>
          <a:xfrm>
            <a:off x="4995081" y="873457"/>
            <a:ext cx="6020790" cy="5222543"/>
          </a:xfrm>
        </p:spPr>
        <p:txBody>
          <a:bodyPr anchor="ctr">
            <a:normAutofit/>
          </a:bodyPr>
          <a:lstStyle/>
          <a:p>
            <a:pPr marL="0" indent="0">
              <a:buNone/>
            </a:pPr>
            <a:r>
              <a:rPr lang="de-CH" sz="2400" b="1" i="1" dirty="0">
                <a:solidFill>
                  <a:schemeClr val="tx1"/>
                </a:solidFill>
                <a:latin typeface="Arial" panose="020B0604020202020204" pitchFamily="34" charset="0"/>
                <a:cs typeface="Arial" panose="020B0604020202020204" pitchFamily="34" charset="0"/>
              </a:rPr>
              <a:t>Wir wissen nicht, was für andere</a:t>
            </a:r>
            <a:endParaRPr lang="de-CH" sz="2400" dirty="0">
              <a:solidFill>
                <a:schemeClr val="tx1"/>
              </a:solidFill>
              <a:latin typeface="Arial" panose="020B0604020202020204" pitchFamily="34" charset="0"/>
              <a:cs typeface="Arial" panose="020B0604020202020204" pitchFamily="34" charset="0"/>
            </a:endParaRPr>
          </a:p>
          <a:p>
            <a:pPr marL="0" indent="0">
              <a:buNone/>
            </a:pPr>
            <a:r>
              <a:rPr lang="de-CH" sz="2400" b="1" i="1" dirty="0">
                <a:solidFill>
                  <a:schemeClr val="tx1"/>
                </a:solidFill>
                <a:latin typeface="Arial" panose="020B0604020202020204" pitchFamily="34" charset="0"/>
                <a:cs typeface="Arial" panose="020B0604020202020204" pitchFamily="34" charset="0"/>
              </a:rPr>
              <a:t>Menschen gut ist. </a:t>
            </a:r>
          </a:p>
          <a:p>
            <a:pPr marL="0" indent="0">
              <a:buNone/>
            </a:pPr>
            <a:r>
              <a:rPr lang="de-CH" sz="2400" b="1" i="1" dirty="0">
                <a:solidFill>
                  <a:schemeClr val="tx1"/>
                </a:solidFill>
                <a:latin typeface="Arial" panose="020B0604020202020204" pitchFamily="34" charset="0"/>
                <a:cs typeface="Arial" panose="020B0604020202020204" pitchFamily="34" charset="0"/>
              </a:rPr>
              <a:t>Unsere Fachkompetenz</a:t>
            </a:r>
            <a:endParaRPr lang="de-CH" sz="2400" dirty="0">
              <a:solidFill>
                <a:schemeClr val="tx1"/>
              </a:solidFill>
              <a:latin typeface="Arial" panose="020B0604020202020204" pitchFamily="34" charset="0"/>
              <a:cs typeface="Arial" panose="020B0604020202020204" pitchFamily="34" charset="0"/>
            </a:endParaRPr>
          </a:p>
          <a:p>
            <a:pPr marL="0" indent="0">
              <a:buNone/>
            </a:pPr>
            <a:r>
              <a:rPr lang="de-CH" sz="2400" b="1" i="1" dirty="0">
                <a:solidFill>
                  <a:schemeClr val="tx1"/>
                </a:solidFill>
                <a:latin typeface="Arial" panose="020B0604020202020204" pitchFamily="34" charset="0"/>
                <a:cs typeface="Arial" panose="020B0604020202020204" pitchFamily="34" charset="0"/>
              </a:rPr>
              <a:t>besteht darin, ihnen behilflich zu sein,</a:t>
            </a:r>
            <a:endParaRPr lang="de-CH" sz="2400" dirty="0">
              <a:solidFill>
                <a:schemeClr val="tx1"/>
              </a:solidFill>
              <a:latin typeface="Arial" panose="020B0604020202020204" pitchFamily="34" charset="0"/>
              <a:cs typeface="Arial" panose="020B0604020202020204" pitchFamily="34" charset="0"/>
            </a:endParaRPr>
          </a:p>
          <a:p>
            <a:pPr marL="0" indent="0">
              <a:buNone/>
            </a:pPr>
            <a:r>
              <a:rPr lang="de-CH" sz="2400" b="1" i="1" dirty="0">
                <a:solidFill>
                  <a:schemeClr val="tx1"/>
                </a:solidFill>
                <a:latin typeface="Arial" panose="020B0604020202020204" pitchFamily="34" charset="0"/>
                <a:cs typeface="Arial" panose="020B0604020202020204" pitchFamily="34" charset="0"/>
              </a:rPr>
              <a:t>das für sich herauszufinden.</a:t>
            </a:r>
          </a:p>
          <a:p>
            <a:pPr marL="0" indent="0">
              <a:buNone/>
            </a:pPr>
            <a:endParaRPr lang="de-CH" sz="2400" dirty="0">
              <a:solidFill>
                <a:schemeClr val="tx1"/>
              </a:solidFill>
              <a:latin typeface="Arial" panose="020B0604020202020204" pitchFamily="34" charset="0"/>
              <a:cs typeface="Arial" panose="020B0604020202020204" pitchFamily="34" charset="0"/>
            </a:endParaRPr>
          </a:p>
          <a:p>
            <a:pPr marL="0" indent="0">
              <a:buNone/>
            </a:pPr>
            <a:r>
              <a:rPr lang="de-CH" sz="2400" b="1" i="1" dirty="0">
                <a:solidFill>
                  <a:schemeClr val="tx1"/>
                </a:solidFill>
                <a:latin typeface="Arial" panose="020B0604020202020204" pitchFamily="34" charset="0"/>
                <a:cs typeface="Arial" panose="020B0604020202020204" pitchFamily="34" charset="0"/>
              </a:rPr>
              <a:t>Nicht immer geht es dabei um die</a:t>
            </a:r>
            <a:endParaRPr lang="de-CH" sz="2400" dirty="0">
              <a:solidFill>
                <a:schemeClr val="tx1"/>
              </a:solidFill>
              <a:latin typeface="Arial" panose="020B0604020202020204" pitchFamily="34" charset="0"/>
              <a:cs typeface="Arial" panose="020B0604020202020204" pitchFamily="34" charset="0"/>
            </a:endParaRPr>
          </a:p>
          <a:p>
            <a:pPr marL="0" indent="0">
              <a:buNone/>
            </a:pPr>
            <a:r>
              <a:rPr lang="de-CH" sz="2400" b="1" i="1" dirty="0">
                <a:solidFill>
                  <a:schemeClr val="tx1"/>
                </a:solidFill>
                <a:latin typeface="Arial" panose="020B0604020202020204" pitchFamily="34" charset="0"/>
                <a:cs typeface="Arial" panose="020B0604020202020204" pitchFamily="34" charset="0"/>
              </a:rPr>
              <a:t>«richtigen Worte», sondern oft auch</a:t>
            </a:r>
            <a:endParaRPr lang="de-CH" sz="2400" dirty="0">
              <a:solidFill>
                <a:schemeClr val="tx1"/>
              </a:solidFill>
              <a:latin typeface="Arial" panose="020B0604020202020204" pitchFamily="34" charset="0"/>
              <a:cs typeface="Arial" panose="020B0604020202020204" pitchFamily="34" charset="0"/>
            </a:endParaRPr>
          </a:p>
          <a:p>
            <a:pPr marL="0" indent="0">
              <a:buNone/>
            </a:pPr>
            <a:r>
              <a:rPr lang="de-CH" sz="2400" b="1" i="1" dirty="0">
                <a:solidFill>
                  <a:schemeClr val="tx1"/>
                </a:solidFill>
                <a:latin typeface="Arial" panose="020B0604020202020204" pitchFamily="34" charset="0"/>
                <a:cs typeface="Arial" panose="020B0604020202020204" pitchFamily="34" charset="0"/>
              </a:rPr>
              <a:t>um die </a:t>
            </a:r>
            <a:r>
              <a:rPr lang="de-CH" sz="2400" b="1" i="1" dirty="0" smtClean="0">
                <a:solidFill>
                  <a:schemeClr val="tx1"/>
                </a:solidFill>
                <a:latin typeface="Arial" panose="020B0604020202020204" pitchFamily="34" charset="0"/>
                <a:cs typeface="Arial" panose="020B0604020202020204" pitchFamily="34" charset="0"/>
              </a:rPr>
              <a:t>«richtigen </a:t>
            </a:r>
            <a:r>
              <a:rPr lang="de-CH" sz="2400" b="1" i="1" dirty="0">
                <a:solidFill>
                  <a:schemeClr val="tx1"/>
                </a:solidFill>
                <a:latin typeface="Arial" panose="020B0604020202020204" pitchFamily="34" charset="0"/>
                <a:cs typeface="Arial" panose="020B0604020202020204" pitchFamily="34" charset="0"/>
              </a:rPr>
              <a:t>Gesten».</a:t>
            </a:r>
            <a:endParaRPr lang="de-CH" sz="2400" dirty="0">
              <a:solidFill>
                <a:schemeClr val="tx1"/>
              </a:solidFill>
              <a:latin typeface="Arial" panose="020B0604020202020204" pitchFamily="34" charset="0"/>
              <a:cs typeface="Arial" panose="020B0604020202020204" pitchFamily="34" charset="0"/>
            </a:endParaRPr>
          </a:p>
          <a:p>
            <a:endParaRPr lang="de-CH" sz="2000" dirty="0">
              <a:solidFill>
                <a:schemeClr val="tx1"/>
              </a:solidFill>
            </a:endParaRPr>
          </a:p>
        </p:txBody>
      </p:sp>
      <p:sp>
        <p:nvSpPr>
          <p:cNvPr id="4" name="Datumsplatzhalter 3"/>
          <p:cNvSpPr>
            <a:spLocks noGrp="1"/>
          </p:cNvSpPr>
          <p:nvPr>
            <p:ph type="dt" sz="half" idx="10"/>
          </p:nvPr>
        </p:nvSpPr>
        <p:spPr/>
        <p:txBody>
          <a:bodyPr/>
          <a:lstStyle/>
          <a:p>
            <a:r>
              <a:rPr lang="de-CH"/>
              <a:t>19.09.2019</a:t>
            </a:r>
          </a:p>
        </p:txBody>
      </p:sp>
      <p:sp>
        <p:nvSpPr>
          <p:cNvPr id="5" name="Fußzeilenplatzhalter 4"/>
          <p:cNvSpPr>
            <a:spLocks noGrp="1"/>
          </p:cNvSpPr>
          <p:nvPr>
            <p:ph type="ftr" sz="quarter" idx="11"/>
          </p:nvPr>
        </p:nvSpPr>
        <p:spPr/>
        <p:txBody>
          <a:bodyPr/>
          <a:lstStyle/>
          <a:p>
            <a:r>
              <a:rPr lang="de-CH"/>
              <a:t>www.mensch-zuerst schweiz          GT</a:t>
            </a:r>
          </a:p>
        </p:txBody>
      </p:sp>
      <p:sp>
        <p:nvSpPr>
          <p:cNvPr id="6" name="Foliennummernplatzhalter 5"/>
          <p:cNvSpPr>
            <a:spLocks noGrp="1"/>
          </p:cNvSpPr>
          <p:nvPr>
            <p:ph type="sldNum" sz="quarter" idx="12"/>
          </p:nvPr>
        </p:nvSpPr>
        <p:spPr/>
        <p:txBody>
          <a:bodyPr/>
          <a:lstStyle/>
          <a:p>
            <a:fld id="{C5862FD9-B984-4720-B0C8-7AE789D99EA0}" type="slidenum">
              <a:rPr lang="de-CH" smtClean="0"/>
              <a:t>18</a:t>
            </a:fld>
            <a:endParaRPr lang="de-CH"/>
          </a:p>
        </p:txBody>
      </p:sp>
      <p:pic>
        <p:nvPicPr>
          <p:cNvPr id="7" name="Grafik 6">
            <a:extLst>
              <a:ext uri="{FF2B5EF4-FFF2-40B4-BE49-F238E27FC236}">
                <a16:creationId xmlns="" xmlns:a16="http://schemas.microsoft.com/office/drawing/2014/main" id="{E01CA41B-5CE5-4EB7-B735-96B7F3D456AA}"/>
              </a:ext>
            </a:extLst>
          </p:cNvPr>
          <p:cNvPicPr>
            <a:picLocks noChangeAspect="1"/>
          </p:cNvPicPr>
          <p:nvPr/>
        </p:nvPicPr>
        <p:blipFill>
          <a:blip r:embed="rId3"/>
          <a:stretch>
            <a:fillRect/>
          </a:stretch>
        </p:blipFill>
        <p:spPr>
          <a:xfrm>
            <a:off x="0" y="0"/>
            <a:ext cx="2395936" cy="2395936"/>
          </a:xfrm>
          <a:prstGeom prst="rect">
            <a:avLst/>
          </a:prstGeom>
        </p:spPr>
      </p:pic>
      <p:pic>
        <p:nvPicPr>
          <p:cNvPr id="9" name="Grafik 8">
            <a:extLst>
              <a:ext uri="{FF2B5EF4-FFF2-40B4-BE49-F238E27FC236}">
                <a16:creationId xmlns="" xmlns:a16="http://schemas.microsoft.com/office/drawing/2014/main" id="{6F67E069-3F1D-4611-A2E6-B6005B1F6CBC}"/>
              </a:ext>
            </a:extLst>
          </p:cNvPr>
          <p:cNvPicPr>
            <a:picLocks noChangeAspect="1"/>
          </p:cNvPicPr>
          <p:nvPr/>
        </p:nvPicPr>
        <p:blipFill>
          <a:blip r:embed="rId4"/>
          <a:stretch>
            <a:fillRect/>
          </a:stretch>
        </p:blipFill>
        <p:spPr>
          <a:xfrm>
            <a:off x="-13256" y="4301666"/>
            <a:ext cx="2551084" cy="2556333"/>
          </a:xfrm>
          <a:prstGeom prst="rect">
            <a:avLst/>
          </a:prstGeom>
        </p:spPr>
      </p:pic>
      <p:sp>
        <p:nvSpPr>
          <p:cNvPr id="11" name="Rechteck 10">
            <a:extLst>
              <a:ext uri="{FF2B5EF4-FFF2-40B4-BE49-F238E27FC236}">
                <a16:creationId xmlns="" xmlns:a16="http://schemas.microsoft.com/office/drawing/2014/main" id="{57B264C2-3245-4D9F-BC86-50BDDEC3521B}"/>
              </a:ext>
            </a:extLst>
          </p:cNvPr>
          <p:cNvSpPr/>
          <p:nvPr/>
        </p:nvSpPr>
        <p:spPr>
          <a:xfrm>
            <a:off x="2478257" y="6552582"/>
            <a:ext cx="1736373" cy="369332"/>
          </a:xfrm>
          <a:prstGeom prst="rect">
            <a:avLst/>
          </a:prstGeom>
        </p:spPr>
        <p:txBody>
          <a:bodyPr wrap="none">
            <a:spAutoFit/>
          </a:bodyPr>
          <a:lstStyle/>
          <a:p>
            <a:r>
              <a:rPr lang="de-CH" b="1" dirty="0">
                <a:solidFill>
                  <a:srgbClr val="000000"/>
                </a:solidFill>
                <a:latin typeface="Arial" panose="020B0604020202020204" pitchFamily="34" charset="0"/>
                <a:cs typeface="Arial" panose="020B0604020202020204" pitchFamily="34" charset="0"/>
              </a:rPr>
              <a:t>Marlis Pörtner</a:t>
            </a:r>
          </a:p>
        </p:txBody>
      </p:sp>
      <p:sp>
        <p:nvSpPr>
          <p:cNvPr id="12" name="Rechteck 11">
            <a:extLst>
              <a:ext uri="{FF2B5EF4-FFF2-40B4-BE49-F238E27FC236}">
                <a16:creationId xmlns="" xmlns:a16="http://schemas.microsoft.com/office/drawing/2014/main" id="{B3BE82C7-A2D0-4380-A095-0B9784774E23}"/>
              </a:ext>
            </a:extLst>
          </p:cNvPr>
          <p:cNvSpPr/>
          <p:nvPr/>
        </p:nvSpPr>
        <p:spPr>
          <a:xfrm>
            <a:off x="2335996" y="2090518"/>
            <a:ext cx="1492716" cy="369332"/>
          </a:xfrm>
          <a:prstGeom prst="rect">
            <a:avLst/>
          </a:prstGeom>
        </p:spPr>
        <p:txBody>
          <a:bodyPr wrap="none">
            <a:spAutoFit/>
          </a:bodyPr>
          <a:lstStyle/>
          <a:p>
            <a:r>
              <a:rPr lang="de-CH" b="1" dirty="0">
                <a:latin typeface="Arial" panose="020B0604020202020204" pitchFamily="34" charset="0"/>
                <a:cs typeface="Arial" panose="020B0604020202020204" pitchFamily="34" charset="0"/>
              </a:rPr>
              <a:t>Carl Rogers</a:t>
            </a:r>
            <a:endParaRPr lang="de-CH" dirty="0"/>
          </a:p>
        </p:txBody>
      </p:sp>
    </p:spTree>
    <p:extLst>
      <p:ext uri="{BB962C8B-B14F-4D97-AF65-F5344CB8AC3E}">
        <p14:creationId xmlns:p14="http://schemas.microsoft.com/office/powerpoint/2010/main" val="302409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0"/>
                                        <p:tgtEl>
                                          <p:spTgt spid="3">
                                            <p:txEl>
                                              <p:pRg st="7" end="7"/>
                                            </p:txEl>
                                          </p:spTgt>
                                        </p:tgtEl>
                                      </p:cBhvr>
                                    </p:animEffect>
                                    <p:anim calcmode="lin" valueType="num">
                                      <p:cBhvr>
                                        <p:cTn id="3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485C27A-6399-4944-8459-5D3D7EE026B8}"/>
              </a:ext>
            </a:extLst>
          </p:cNvPr>
          <p:cNvSpPr>
            <a:spLocks noGrp="1"/>
          </p:cNvSpPr>
          <p:nvPr>
            <p:ph type="title"/>
          </p:nvPr>
        </p:nvSpPr>
        <p:spPr>
          <a:xfrm>
            <a:off x="360406" y="296562"/>
            <a:ext cx="9875520" cy="518984"/>
          </a:xfrm>
        </p:spPr>
        <p:txBody>
          <a:bodyPr>
            <a:noAutofit/>
          </a:bodyPr>
          <a:lstStyle/>
          <a:p>
            <a:r>
              <a:rPr lang="de-CH" sz="3200" b="1" dirty="0">
                <a:solidFill>
                  <a:schemeClr val="tx1"/>
                </a:solidFill>
                <a:latin typeface="Arial" panose="020B0604020202020204" pitchFamily="34" charset="0"/>
                <a:cs typeface="Arial" panose="020B0604020202020204" pitchFamily="34" charset="0"/>
              </a:rPr>
              <a:t>Was heißt </a:t>
            </a:r>
            <a:r>
              <a:rPr lang="de-CH" sz="4000" b="1" dirty="0">
                <a:solidFill>
                  <a:schemeClr val="tx1"/>
                </a:solidFill>
                <a:latin typeface="Arial" panose="020B0604020202020204" pitchFamily="34" charset="0"/>
                <a:cs typeface="Arial" panose="020B0604020202020204" pitchFamily="34" charset="0"/>
              </a:rPr>
              <a:t>person</a:t>
            </a:r>
            <a:r>
              <a:rPr lang="de-CH" sz="3200" b="1" dirty="0">
                <a:solidFill>
                  <a:schemeClr val="tx1"/>
                </a:solidFill>
                <a:latin typeface="Arial" panose="020B0604020202020204" pitchFamily="34" charset="0"/>
                <a:cs typeface="Arial" panose="020B0604020202020204" pitchFamily="34" charset="0"/>
              </a:rPr>
              <a:t>zentriert arbeiten?</a:t>
            </a:r>
            <a:endParaRPr lang="de-CH" sz="3200" dirty="0">
              <a:solidFill>
                <a:schemeClr val="tx1"/>
              </a:solidFill>
              <a:latin typeface="Arial" panose="020B0604020202020204" pitchFamily="34" charset="0"/>
              <a:cs typeface="Arial" panose="020B0604020202020204" pitchFamily="34" charset="0"/>
            </a:endParaRPr>
          </a:p>
        </p:txBody>
      </p:sp>
      <p:pic>
        <p:nvPicPr>
          <p:cNvPr id="5" name="Inhaltsplatzhalter 4">
            <a:hlinkClick r:id="rId3" action="ppaction://hlinkpres?slideindex=13&amp;slidetitle=Tischgespräche"/>
          </p:cNvPr>
          <p:cNvPicPr>
            <a:picLocks noGrp="1" noChangeAspect="1"/>
          </p:cNvPicPr>
          <p:nvPr>
            <p:ph idx="1"/>
          </p:nvPr>
        </p:nvPicPr>
        <p:blipFill>
          <a:blip r:embed="rId4"/>
          <a:stretch>
            <a:fillRect/>
          </a:stretch>
        </p:blipFill>
        <p:spPr>
          <a:xfrm>
            <a:off x="2474596" y="1966984"/>
            <a:ext cx="7410810" cy="4540907"/>
          </a:xfrm>
          <a:prstGeom prst="rect">
            <a:avLst/>
          </a:prstGeom>
        </p:spPr>
      </p:pic>
      <p:pic>
        <p:nvPicPr>
          <p:cNvPr id="4" name="Grafik 3"/>
          <p:cNvPicPr>
            <a:picLocks noChangeAspect="1"/>
          </p:cNvPicPr>
          <p:nvPr/>
        </p:nvPicPr>
        <p:blipFill>
          <a:blip r:embed="rId5"/>
          <a:stretch>
            <a:fillRect/>
          </a:stretch>
        </p:blipFill>
        <p:spPr>
          <a:xfrm>
            <a:off x="9451190" y="428416"/>
            <a:ext cx="1889924" cy="774259"/>
          </a:xfrm>
          <a:prstGeom prst="rect">
            <a:avLst/>
          </a:prstGeom>
        </p:spPr>
      </p:pic>
      <p:sp>
        <p:nvSpPr>
          <p:cNvPr id="3" name="Textfeld 2"/>
          <p:cNvSpPr txBox="1"/>
          <p:nvPr/>
        </p:nvSpPr>
        <p:spPr>
          <a:xfrm>
            <a:off x="1598141" y="1367481"/>
            <a:ext cx="7265773" cy="523220"/>
          </a:xfrm>
          <a:prstGeom prst="rect">
            <a:avLst/>
          </a:prstGeom>
          <a:noFill/>
        </p:spPr>
        <p:txBody>
          <a:bodyPr wrap="square" rtlCol="0">
            <a:spAutoFit/>
          </a:bodyPr>
          <a:lstStyle/>
          <a:p>
            <a:r>
              <a:rPr lang="de-CH" sz="2800" b="1" dirty="0">
                <a:latin typeface="Arial" panose="020B0604020202020204" pitchFamily="34" charset="0"/>
                <a:cs typeface="Arial" panose="020B0604020202020204" pitchFamily="34" charset="0"/>
              </a:rPr>
              <a:t>Ich danke Ihnen für Ihre Aufmerksamkeit.</a:t>
            </a:r>
          </a:p>
        </p:txBody>
      </p:sp>
      <p:sp>
        <p:nvSpPr>
          <p:cNvPr id="6" name="Datumsplatzhalter 5"/>
          <p:cNvSpPr>
            <a:spLocks noGrp="1"/>
          </p:cNvSpPr>
          <p:nvPr>
            <p:ph type="dt" sz="half" idx="10"/>
          </p:nvPr>
        </p:nvSpPr>
        <p:spPr/>
        <p:txBody>
          <a:bodyPr/>
          <a:lstStyle/>
          <a:p>
            <a:r>
              <a:rPr lang="de-CH"/>
              <a:t>19.09.2019</a:t>
            </a:r>
          </a:p>
        </p:txBody>
      </p:sp>
      <p:sp>
        <p:nvSpPr>
          <p:cNvPr id="7" name="Fußzeilenplatzhalter 6"/>
          <p:cNvSpPr>
            <a:spLocks noGrp="1"/>
          </p:cNvSpPr>
          <p:nvPr>
            <p:ph type="ftr" sz="quarter" idx="11"/>
          </p:nvPr>
        </p:nvSpPr>
        <p:spPr/>
        <p:txBody>
          <a:bodyPr/>
          <a:lstStyle/>
          <a:p>
            <a:r>
              <a:rPr lang="de-CH"/>
              <a:t>www.mensch-zuerst schweiz          GT</a:t>
            </a:r>
          </a:p>
        </p:txBody>
      </p:sp>
      <p:sp>
        <p:nvSpPr>
          <p:cNvPr id="8" name="Foliennummernplatzhalter 7"/>
          <p:cNvSpPr>
            <a:spLocks noGrp="1"/>
          </p:cNvSpPr>
          <p:nvPr>
            <p:ph type="sldNum" sz="quarter" idx="12"/>
          </p:nvPr>
        </p:nvSpPr>
        <p:spPr/>
        <p:txBody>
          <a:bodyPr/>
          <a:lstStyle/>
          <a:p>
            <a:fld id="{C5862FD9-B984-4720-B0C8-7AE789D99EA0}" type="slidenum">
              <a:rPr lang="de-CH" smtClean="0"/>
              <a:t>19</a:t>
            </a:fld>
            <a:endParaRPr lang="de-CH"/>
          </a:p>
        </p:txBody>
      </p:sp>
    </p:spTree>
    <p:extLst>
      <p:ext uri="{BB962C8B-B14F-4D97-AF65-F5344CB8AC3E}">
        <p14:creationId xmlns:p14="http://schemas.microsoft.com/office/powerpoint/2010/main" val="301726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485C27A-6399-4944-8459-5D3D7EE026B8}"/>
              </a:ext>
            </a:extLst>
          </p:cNvPr>
          <p:cNvSpPr>
            <a:spLocks noGrp="1"/>
          </p:cNvSpPr>
          <p:nvPr>
            <p:ph type="title"/>
          </p:nvPr>
        </p:nvSpPr>
        <p:spPr>
          <a:xfrm>
            <a:off x="543697" y="281376"/>
            <a:ext cx="10532488" cy="1356360"/>
          </a:xfrm>
        </p:spPr>
        <p:txBody>
          <a:bodyPr/>
          <a:lstStyle/>
          <a:p>
            <a:r>
              <a:rPr lang="de-CH" b="1" dirty="0" smtClean="0">
                <a:solidFill>
                  <a:schemeClr val="tx1"/>
                </a:solidFill>
              </a:rPr>
              <a:t>Bücher, </a:t>
            </a:r>
            <a:r>
              <a:rPr lang="de-CH" b="1" dirty="0">
                <a:solidFill>
                  <a:schemeClr val="tx1"/>
                </a:solidFill>
              </a:rPr>
              <a:t>die Marlis Pörtner geschrieben hat:</a:t>
            </a:r>
            <a:endParaRPr lang="de-CH" dirty="0">
              <a:solidFill>
                <a:schemeClr val="tx1"/>
              </a:solidFill>
            </a:endParaRPr>
          </a:p>
        </p:txBody>
      </p:sp>
      <p:pic>
        <p:nvPicPr>
          <p:cNvPr id="4" name="Inhaltsplatzhalter 3"/>
          <p:cNvPicPr>
            <a:picLocks noGrp="1" noChangeAspect="1"/>
          </p:cNvPicPr>
          <p:nvPr>
            <p:ph idx="1"/>
          </p:nvPr>
        </p:nvPicPr>
        <p:blipFill>
          <a:blip r:embed="rId3"/>
          <a:stretch>
            <a:fillRect/>
          </a:stretch>
        </p:blipFill>
        <p:spPr>
          <a:xfrm>
            <a:off x="543695" y="1210576"/>
            <a:ext cx="1431645" cy="2276316"/>
          </a:xfrm>
          <a:prstGeom prst="rect">
            <a:avLst/>
          </a:prstGeom>
        </p:spPr>
      </p:pic>
      <p:pic>
        <p:nvPicPr>
          <p:cNvPr id="5" name="Grafik 4"/>
          <p:cNvPicPr>
            <a:picLocks noChangeAspect="1"/>
          </p:cNvPicPr>
          <p:nvPr/>
        </p:nvPicPr>
        <p:blipFill>
          <a:blip r:embed="rId4"/>
          <a:stretch>
            <a:fillRect/>
          </a:stretch>
        </p:blipFill>
        <p:spPr>
          <a:xfrm>
            <a:off x="2624122" y="1502713"/>
            <a:ext cx="1431645" cy="2276316"/>
          </a:xfrm>
          <a:prstGeom prst="rect">
            <a:avLst/>
          </a:prstGeom>
        </p:spPr>
      </p:pic>
      <p:pic>
        <p:nvPicPr>
          <p:cNvPr id="6" name="Grafik 5"/>
          <p:cNvPicPr>
            <a:picLocks noChangeAspect="1"/>
          </p:cNvPicPr>
          <p:nvPr/>
        </p:nvPicPr>
        <p:blipFill>
          <a:blip r:embed="rId5"/>
          <a:stretch>
            <a:fillRect/>
          </a:stretch>
        </p:blipFill>
        <p:spPr>
          <a:xfrm>
            <a:off x="5063184" y="1926447"/>
            <a:ext cx="1618427" cy="2339665"/>
          </a:xfrm>
          <a:prstGeom prst="rect">
            <a:avLst/>
          </a:prstGeom>
        </p:spPr>
      </p:pic>
      <p:pic>
        <p:nvPicPr>
          <p:cNvPr id="7" name="Grafik 6"/>
          <p:cNvPicPr>
            <a:picLocks noChangeAspect="1"/>
          </p:cNvPicPr>
          <p:nvPr/>
        </p:nvPicPr>
        <p:blipFill>
          <a:blip r:embed="rId6"/>
          <a:stretch>
            <a:fillRect/>
          </a:stretch>
        </p:blipFill>
        <p:spPr>
          <a:xfrm>
            <a:off x="7618951" y="2822837"/>
            <a:ext cx="1438340" cy="2344494"/>
          </a:xfrm>
          <a:prstGeom prst="rect">
            <a:avLst/>
          </a:prstGeom>
        </p:spPr>
      </p:pic>
      <p:pic>
        <p:nvPicPr>
          <p:cNvPr id="8" name="Grafik 7"/>
          <p:cNvPicPr>
            <a:picLocks noChangeAspect="1"/>
          </p:cNvPicPr>
          <p:nvPr/>
        </p:nvPicPr>
        <p:blipFill>
          <a:blip r:embed="rId7"/>
          <a:stretch>
            <a:fillRect/>
          </a:stretch>
        </p:blipFill>
        <p:spPr>
          <a:xfrm>
            <a:off x="9994033" y="3593823"/>
            <a:ext cx="1420937" cy="2344546"/>
          </a:xfrm>
          <a:prstGeom prst="rect">
            <a:avLst/>
          </a:prstGeom>
        </p:spPr>
      </p:pic>
      <p:pic>
        <p:nvPicPr>
          <p:cNvPr id="9" name="Grafik 8"/>
          <p:cNvPicPr>
            <a:picLocks noChangeAspect="1"/>
          </p:cNvPicPr>
          <p:nvPr/>
        </p:nvPicPr>
        <p:blipFill>
          <a:blip r:embed="rId8"/>
          <a:stretch>
            <a:fillRect/>
          </a:stretch>
        </p:blipFill>
        <p:spPr>
          <a:xfrm>
            <a:off x="543697" y="4266112"/>
            <a:ext cx="1470615" cy="2191216"/>
          </a:xfrm>
          <a:prstGeom prst="rect">
            <a:avLst/>
          </a:prstGeom>
        </p:spPr>
      </p:pic>
      <p:pic>
        <p:nvPicPr>
          <p:cNvPr id="11" name="Grafik 10"/>
          <p:cNvPicPr>
            <a:picLocks noChangeAspect="1"/>
          </p:cNvPicPr>
          <p:nvPr/>
        </p:nvPicPr>
        <p:blipFill>
          <a:blip r:embed="rId9"/>
          <a:stretch>
            <a:fillRect/>
          </a:stretch>
        </p:blipFill>
        <p:spPr>
          <a:xfrm>
            <a:off x="9594280" y="1456027"/>
            <a:ext cx="1883827" cy="774259"/>
          </a:xfrm>
          <a:prstGeom prst="rect">
            <a:avLst/>
          </a:prstGeom>
        </p:spPr>
      </p:pic>
      <p:pic>
        <p:nvPicPr>
          <p:cNvPr id="12" name="Grafik 11"/>
          <p:cNvPicPr>
            <a:picLocks noChangeAspect="1"/>
          </p:cNvPicPr>
          <p:nvPr/>
        </p:nvPicPr>
        <p:blipFill>
          <a:blip r:embed="rId10"/>
          <a:stretch>
            <a:fillRect/>
          </a:stretch>
        </p:blipFill>
        <p:spPr>
          <a:xfrm>
            <a:off x="558575" y="2298831"/>
            <a:ext cx="1082949" cy="1732717"/>
          </a:xfrm>
          <a:prstGeom prst="rect">
            <a:avLst/>
          </a:prstGeom>
        </p:spPr>
      </p:pic>
      <p:pic>
        <p:nvPicPr>
          <p:cNvPr id="13" name="Grafik 12"/>
          <p:cNvPicPr>
            <a:picLocks noChangeAspect="1"/>
          </p:cNvPicPr>
          <p:nvPr/>
        </p:nvPicPr>
        <p:blipFill>
          <a:blip r:embed="rId11"/>
          <a:stretch>
            <a:fillRect/>
          </a:stretch>
        </p:blipFill>
        <p:spPr>
          <a:xfrm>
            <a:off x="3047942" y="4099755"/>
            <a:ext cx="1548771" cy="2357574"/>
          </a:xfrm>
          <a:prstGeom prst="rect">
            <a:avLst/>
          </a:prstGeom>
        </p:spPr>
      </p:pic>
      <p:pic>
        <p:nvPicPr>
          <p:cNvPr id="14" name="Grafik 13"/>
          <p:cNvPicPr>
            <a:picLocks noChangeAspect="1"/>
          </p:cNvPicPr>
          <p:nvPr/>
        </p:nvPicPr>
        <p:blipFill>
          <a:blip r:embed="rId12"/>
          <a:stretch>
            <a:fillRect/>
          </a:stretch>
        </p:blipFill>
        <p:spPr>
          <a:xfrm>
            <a:off x="388772" y="2890661"/>
            <a:ext cx="948340" cy="1427026"/>
          </a:xfrm>
          <a:prstGeom prst="rect">
            <a:avLst/>
          </a:prstGeom>
        </p:spPr>
      </p:pic>
      <p:sp>
        <p:nvSpPr>
          <p:cNvPr id="15" name="Textfeld 14"/>
          <p:cNvSpPr txBox="1"/>
          <p:nvPr/>
        </p:nvSpPr>
        <p:spPr>
          <a:xfrm>
            <a:off x="1613633" y="3894641"/>
            <a:ext cx="660221" cy="369332"/>
          </a:xfrm>
          <a:prstGeom prst="rect">
            <a:avLst/>
          </a:prstGeom>
          <a:noFill/>
        </p:spPr>
        <p:txBody>
          <a:bodyPr wrap="square" rtlCol="0">
            <a:spAutoFit/>
          </a:bodyPr>
          <a:lstStyle/>
          <a:p>
            <a:r>
              <a:rPr lang="de-CH" dirty="0"/>
              <a:t>1996</a:t>
            </a:r>
          </a:p>
        </p:txBody>
      </p:sp>
      <p:sp>
        <p:nvSpPr>
          <p:cNvPr id="16" name="Textfeld 15"/>
          <p:cNvSpPr txBox="1"/>
          <p:nvPr/>
        </p:nvSpPr>
        <p:spPr>
          <a:xfrm>
            <a:off x="1934362" y="1472278"/>
            <a:ext cx="671223" cy="369332"/>
          </a:xfrm>
          <a:prstGeom prst="rect">
            <a:avLst/>
          </a:prstGeom>
          <a:noFill/>
        </p:spPr>
        <p:txBody>
          <a:bodyPr wrap="square" rtlCol="0">
            <a:spAutoFit/>
          </a:bodyPr>
          <a:lstStyle/>
          <a:p>
            <a:r>
              <a:rPr lang="de-CH" dirty="0"/>
              <a:t>2019</a:t>
            </a:r>
          </a:p>
        </p:txBody>
      </p:sp>
      <p:sp>
        <p:nvSpPr>
          <p:cNvPr id="3" name="Datumsplatzhalter 2"/>
          <p:cNvSpPr>
            <a:spLocks noGrp="1"/>
          </p:cNvSpPr>
          <p:nvPr>
            <p:ph type="dt" sz="half" idx="10"/>
          </p:nvPr>
        </p:nvSpPr>
        <p:spPr/>
        <p:txBody>
          <a:bodyPr/>
          <a:lstStyle/>
          <a:p>
            <a:r>
              <a:rPr lang="de-CH"/>
              <a:t>19.09.2019</a:t>
            </a:r>
          </a:p>
        </p:txBody>
      </p:sp>
      <p:sp>
        <p:nvSpPr>
          <p:cNvPr id="10" name="Fußzeilenplatzhalter 9"/>
          <p:cNvSpPr>
            <a:spLocks noGrp="1"/>
          </p:cNvSpPr>
          <p:nvPr>
            <p:ph type="ftr" sz="quarter" idx="11"/>
          </p:nvPr>
        </p:nvSpPr>
        <p:spPr/>
        <p:txBody>
          <a:bodyPr/>
          <a:lstStyle/>
          <a:p>
            <a:r>
              <a:rPr lang="de-CH"/>
              <a:t>www.mensch-zuerst schweiz          GT</a:t>
            </a:r>
          </a:p>
        </p:txBody>
      </p:sp>
      <p:sp>
        <p:nvSpPr>
          <p:cNvPr id="17" name="Foliennummernplatzhalter 16"/>
          <p:cNvSpPr>
            <a:spLocks noGrp="1"/>
          </p:cNvSpPr>
          <p:nvPr>
            <p:ph type="sldNum" sz="quarter" idx="12"/>
          </p:nvPr>
        </p:nvSpPr>
        <p:spPr/>
        <p:txBody>
          <a:bodyPr/>
          <a:lstStyle/>
          <a:p>
            <a:fld id="{C5862FD9-B984-4720-B0C8-7AE789D99EA0}" type="slidenum">
              <a:rPr lang="de-CH" smtClean="0"/>
              <a:t>2</a:t>
            </a:fld>
            <a:endParaRPr lang="de-CH"/>
          </a:p>
        </p:txBody>
      </p:sp>
    </p:spTree>
    <p:extLst>
      <p:ext uri="{BB962C8B-B14F-4D97-AF65-F5344CB8AC3E}">
        <p14:creationId xmlns:p14="http://schemas.microsoft.com/office/powerpoint/2010/main" val="2938818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485C27A-6399-4944-8459-5D3D7EE026B8}"/>
              </a:ext>
            </a:extLst>
          </p:cNvPr>
          <p:cNvSpPr>
            <a:spLocks noGrp="1"/>
          </p:cNvSpPr>
          <p:nvPr>
            <p:ph type="title"/>
          </p:nvPr>
        </p:nvSpPr>
        <p:spPr>
          <a:xfrm>
            <a:off x="978244" y="381928"/>
            <a:ext cx="9875520" cy="1356360"/>
          </a:xfrm>
        </p:spPr>
        <p:txBody>
          <a:bodyPr>
            <a:noAutofit/>
          </a:bodyPr>
          <a:lstStyle/>
          <a:p>
            <a:pPr fontAlgn="base"/>
            <a:r>
              <a:rPr lang="de-CH" sz="3200" b="1" dirty="0">
                <a:solidFill>
                  <a:schemeClr val="tx1"/>
                </a:solidFill>
                <a:latin typeface="Arial" panose="020B0604020202020204" pitchFamily="34" charset="0"/>
                <a:cs typeface="Arial" panose="020B0604020202020204" pitchFamily="34" charset="0"/>
              </a:rPr>
              <a:t>Die Grundhaltungen der personenzentrierten Gesprächsthe­rapie</a:t>
            </a:r>
          </a:p>
        </p:txBody>
      </p:sp>
      <p:sp>
        <p:nvSpPr>
          <p:cNvPr id="3" name="Inhaltsplatzhalter 2">
            <a:extLst>
              <a:ext uri="{FF2B5EF4-FFF2-40B4-BE49-F238E27FC236}">
                <a16:creationId xmlns="" xmlns:a16="http://schemas.microsoft.com/office/drawing/2014/main" id="{54D02F1E-1CF4-452B-B52B-31D8C97EC58E}"/>
              </a:ext>
            </a:extLst>
          </p:cNvPr>
          <p:cNvSpPr>
            <a:spLocks noGrp="1"/>
          </p:cNvSpPr>
          <p:nvPr>
            <p:ph idx="1"/>
          </p:nvPr>
        </p:nvSpPr>
        <p:spPr>
          <a:xfrm>
            <a:off x="1142998" y="2255109"/>
            <a:ext cx="6750935" cy="4038600"/>
          </a:xfrm>
        </p:spPr>
        <p:txBody>
          <a:bodyPr/>
          <a:lstStyle/>
          <a:p>
            <a:pPr marL="45720" indent="0">
              <a:buNone/>
            </a:pPr>
            <a:r>
              <a:rPr lang="de-CH" dirty="0">
                <a:solidFill>
                  <a:schemeClr val="tx1"/>
                </a:solidFill>
                <a:latin typeface="Arial" panose="020B0604020202020204" pitchFamily="34" charset="0"/>
                <a:cs typeface="Arial" panose="020B0604020202020204" pitchFamily="34" charset="0"/>
              </a:rPr>
              <a:t>Das Konzept beruht auf der Grundlage des Ansatzes von </a:t>
            </a:r>
            <a:r>
              <a:rPr lang="de-CH" sz="2800" b="1" dirty="0">
                <a:solidFill>
                  <a:schemeClr val="tx1"/>
                </a:solidFill>
                <a:latin typeface="Arial" panose="020B0604020202020204" pitchFamily="34" charset="0"/>
                <a:cs typeface="Arial" panose="020B0604020202020204" pitchFamily="34" charset="0"/>
              </a:rPr>
              <a:t>Carl Rogers, </a:t>
            </a:r>
            <a:r>
              <a:rPr lang="de-CH" dirty="0">
                <a:solidFill>
                  <a:schemeClr val="tx1"/>
                </a:solidFill>
                <a:latin typeface="Arial" panose="020B0604020202020204" pitchFamily="34" charset="0"/>
                <a:cs typeface="Arial" panose="020B0604020202020204" pitchFamily="34" charset="0"/>
              </a:rPr>
              <a:t>dem Begründer der </a:t>
            </a:r>
            <a:r>
              <a:rPr lang="de-CH" sz="3200" b="1" dirty="0" smtClean="0">
                <a:solidFill>
                  <a:schemeClr val="tx1"/>
                </a:solidFill>
                <a:latin typeface="Arial" panose="020B0604020202020204" pitchFamily="34" charset="0"/>
                <a:cs typeface="Arial" panose="020B0604020202020204" pitchFamily="34" charset="0"/>
              </a:rPr>
              <a:t>personenzentrierten</a:t>
            </a:r>
            <a:r>
              <a:rPr lang="de-CH" b="1" dirty="0" smtClean="0">
                <a:solidFill>
                  <a:schemeClr val="tx1"/>
                </a:solidFill>
                <a:latin typeface="Arial" panose="020B0604020202020204" pitchFamily="34" charset="0"/>
                <a:cs typeface="Arial" panose="020B0604020202020204" pitchFamily="34" charset="0"/>
              </a:rPr>
              <a:t> </a:t>
            </a:r>
            <a:r>
              <a:rPr lang="de-CH" dirty="0">
                <a:solidFill>
                  <a:schemeClr val="tx1"/>
                </a:solidFill>
                <a:latin typeface="Arial" panose="020B0604020202020204" pitchFamily="34" charset="0"/>
                <a:cs typeface="Arial" panose="020B0604020202020204" pitchFamily="34" charset="0"/>
              </a:rPr>
              <a:t>Psychotherapie. </a:t>
            </a:r>
          </a:p>
          <a:p>
            <a:pPr marL="45720" indent="0">
              <a:buNone/>
            </a:pPr>
            <a:r>
              <a:rPr lang="de-CH" dirty="0">
                <a:solidFill>
                  <a:schemeClr val="tx1"/>
                </a:solidFill>
                <a:latin typeface="Arial" panose="020B0604020202020204" pitchFamily="34" charset="0"/>
                <a:cs typeface="Arial" panose="020B0604020202020204" pitchFamily="34" charset="0"/>
              </a:rPr>
              <a:t>Er vertrat die Überzeugung: </a:t>
            </a:r>
          </a:p>
          <a:p>
            <a:pPr marL="45720" indent="0">
              <a:buNone/>
            </a:pPr>
            <a:r>
              <a:rPr lang="de-CH" b="1" dirty="0">
                <a:solidFill>
                  <a:schemeClr val="tx1"/>
                </a:solidFill>
                <a:latin typeface="Arial" panose="020B0604020202020204" pitchFamily="34" charset="0"/>
                <a:cs typeface="Arial" panose="020B0604020202020204" pitchFamily="34" charset="0"/>
              </a:rPr>
              <a:t>Wir wissen nicht, was für andere Menschen gut ist. </a:t>
            </a:r>
          </a:p>
          <a:p>
            <a:pPr marL="45720" indent="0">
              <a:buNone/>
            </a:pPr>
            <a:r>
              <a:rPr lang="de-CH" b="1" dirty="0">
                <a:solidFill>
                  <a:schemeClr val="tx1"/>
                </a:solidFill>
                <a:latin typeface="Arial" panose="020B0604020202020204" pitchFamily="34" charset="0"/>
                <a:cs typeface="Arial" panose="020B0604020202020204" pitchFamily="34" charset="0"/>
              </a:rPr>
              <a:t>Unsere Fachkompetenz besteht darin, ihnen behilflich zu sein, das für sich herauszufinden.</a:t>
            </a:r>
          </a:p>
          <a:p>
            <a:endParaRPr lang="de-CH" dirty="0"/>
          </a:p>
        </p:txBody>
      </p:sp>
      <p:pic>
        <p:nvPicPr>
          <p:cNvPr id="4" name="Grafik 3"/>
          <p:cNvPicPr>
            <a:picLocks noChangeAspect="1"/>
          </p:cNvPicPr>
          <p:nvPr/>
        </p:nvPicPr>
        <p:blipFill>
          <a:blip r:embed="rId3"/>
          <a:stretch>
            <a:fillRect/>
          </a:stretch>
        </p:blipFill>
        <p:spPr>
          <a:xfrm>
            <a:off x="8876270" y="1884407"/>
            <a:ext cx="2397205" cy="2397205"/>
          </a:xfrm>
          <a:prstGeom prst="rect">
            <a:avLst/>
          </a:prstGeom>
        </p:spPr>
      </p:pic>
      <p:sp>
        <p:nvSpPr>
          <p:cNvPr id="6" name="Rechteck 5"/>
          <p:cNvSpPr/>
          <p:nvPr/>
        </p:nvSpPr>
        <p:spPr>
          <a:xfrm>
            <a:off x="8793888" y="4274409"/>
            <a:ext cx="2561968" cy="2308324"/>
          </a:xfrm>
          <a:prstGeom prst="rect">
            <a:avLst/>
          </a:prstGeom>
        </p:spPr>
        <p:txBody>
          <a:bodyPr wrap="square">
            <a:spAutoFit/>
          </a:bodyPr>
          <a:lstStyle/>
          <a:p>
            <a:r>
              <a:rPr lang="de-CH" b="1" dirty="0">
                <a:latin typeface="Arial" panose="020B0604020202020204" pitchFamily="34" charset="0"/>
                <a:cs typeface="Arial" panose="020B0604020202020204" pitchFamily="34" charset="0"/>
              </a:rPr>
              <a:t>Carl Rogers</a:t>
            </a:r>
            <a:endParaRPr lang="de-CH" dirty="0">
              <a:latin typeface="Arial" panose="020B0604020202020204" pitchFamily="34" charset="0"/>
              <a:cs typeface="Arial" panose="020B0604020202020204" pitchFamily="34" charset="0"/>
            </a:endParaRPr>
          </a:p>
          <a:p>
            <a:r>
              <a:rPr lang="de-CH" dirty="0">
                <a:latin typeface="Arial" panose="020B0604020202020204" pitchFamily="34" charset="0"/>
                <a:cs typeface="Arial" panose="020B0604020202020204" pitchFamily="34" charset="0"/>
              </a:rPr>
              <a:t>wurde 1902 in </a:t>
            </a:r>
            <a:r>
              <a:rPr lang="de-CH" dirty="0" err="1">
                <a:latin typeface="Arial" panose="020B0604020202020204" pitchFamily="34" charset="0"/>
                <a:cs typeface="Arial" panose="020B0604020202020204" pitchFamily="34" charset="0"/>
              </a:rPr>
              <a:t>Oak</a:t>
            </a:r>
            <a:r>
              <a:rPr lang="de-CH" dirty="0">
                <a:latin typeface="Arial" panose="020B0604020202020204" pitchFamily="34" charset="0"/>
                <a:cs typeface="Arial" panose="020B0604020202020204" pitchFamily="34" charset="0"/>
              </a:rPr>
              <a:t> Park, Illinois in den USA als viertes von sechs Kindern geboren.</a:t>
            </a:r>
            <a:r>
              <a:rPr lang="sv-SE" dirty="0">
                <a:latin typeface="Arial" panose="020B0604020202020204" pitchFamily="34" charset="0"/>
                <a:cs typeface="Arial" panose="020B0604020202020204" pitchFamily="34" charset="0"/>
              </a:rPr>
              <a:t> </a:t>
            </a:r>
            <a:r>
              <a:rPr lang="de-CH" dirty="0">
                <a:latin typeface="Arial" panose="020B0604020202020204" pitchFamily="34" charset="0"/>
                <a:cs typeface="Arial" panose="020B0604020202020204" pitchFamily="34" charset="0"/>
              </a:rPr>
              <a:t> </a:t>
            </a:r>
          </a:p>
          <a:p>
            <a:r>
              <a:rPr lang="de-CH" dirty="0">
                <a:latin typeface="Arial" panose="020B0604020202020204" pitchFamily="34" charset="0"/>
                <a:cs typeface="Arial" panose="020B0604020202020204" pitchFamily="34" charset="0"/>
              </a:rPr>
              <a:t>Er starb am 4. Februar 1987 in La </a:t>
            </a:r>
            <a:r>
              <a:rPr lang="de-CH" dirty="0" err="1">
                <a:latin typeface="Arial" panose="020B0604020202020204" pitchFamily="34" charset="0"/>
                <a:cs typeface="Arial" panose="020B0604020202020204" pitchFamily="34" charset="0"/>
              </a:rPr>
              <a:t>Jolla</a:t>
            </a:r>
            <a:r>
              <a:rPr lang="de-CH" dirty="0">
                <a:latin typeface="Arial" panose="020B0604020202020204" pitchFamily="34" charset="0"/>
                <a:cs typeface="Arial" panose="020B0604020202020204" pitchFamily="34" charset="0"/>
              </a:rPr>
              <a:t>.</a:t>
            </a:r>
          </a:p>
        </p:txBody>
      </p:sp>
      <p:pic>
        <p:nvPicPr>
          <p:cNvPr id="7" name="Grafik 6"/>
          <p:cNvPicPr>
            <a:picLocks noChangeAspect="1"/>
          </p:cNvPicPr>
          <p:nvPr/>
        </p:nvPicPr>
        <p:blipFill>
          <a:blip r:embed="rId4"/>
          <a:stretch>
            <a:fillRect/>
          </a:stretch>
        </p:blipFill>
        <p:spPr>
          <a:xfrm>
            <a:off x="9911850" y="381928"/>
            <a:ext cx="1883827" cy="774259"/>
          </a:xfrm>
          <a:prstGeom prst="rect">
            <a:avLst/>
          </a:prstGeom>
        </p:spPr>
      </p:pic>
      <p:sp>
        <p:nvSpPr>
          <p:cNvPr id="5" name="Datumsplatzhalter 4"/>
          <p:cNvSpPr>
            <a:spLocks noGrp="1"/>
          </p:cNvSpPr>
          <p:nvPr>
            <p:ph type="dt" sz="half" idx="10"/>
          </p:nvPr>
        </p:nvSpPr>
        <p:spPr/>
        <p:txBody>
          <a:bodyPr/>
          <a:lstStyle/>
          <a:p>
            <a:r>
              <a:rPr lang="de-CH"/>
              <a:t>19.09.2019</a:t>
            </a:r>
          </a:p>
        </p:txBody>
      </p:sp>
      <p:sp>
        <p:nvSpPr>
          <p:cNvPr id="8" name="Fußzeilenplatzhalter 7"/>
          <p:cNvSpPr>
            <a:spLocks noGrp="1"/>
          </p:cNvSpPr>
          <p:nvPr>
            <p:ph type="ftr" sz="quarter" idx="11"/>
          </p:nvPr>
        </p:nvSpPr>
        <p:spPr/>
        <p:txBody>
          <a:bodyPr/>
          <a:lstStyle/>
          <a:p>
            <a:r>
              <a:rPr lang="de-CH"/>
              <a:t>www.mensch-zuerst schweiz          GT</a:t>
            </a:r>
          </a:p>
        </p:txBody>
      </p:sp>
      <p:sp>
        <p:nvSpPr>
          <p:cNvPr id="9" name="Foliennummernplatzhalter 8"/>
          <p:cNvSpPr>
            <a:spLocks noGrp="1"/>
          </p:cNvSpPr>
          <p:nvPr>
            <p:ph type="sldNum" sz="quarter" idx="12"/>
          </p:nvPr>
        </p:nvSpPr>
        <p:spPr/>
        <p:txBody>
          <a:bodyPr/>
          <a:lstStyle/>
          <a:p>
            <a:fld id="{C5862FD9-B984-4720-B0C8-7AE789D99EA0}" type="slidenum">
              <a:rPr lang="de-CH" smtClean="0"/>
              <a:t>3</a:t>
            </a:fld>
            <a:endParaRPr lang="de-CH"/>
          </a:p>
        </p:txBody>
      </p:sp>
    </p:spTree>
    <p:extLst>
      <p:ext uri="{BB962C8B-B14F-4D97-AF65-F5344CB8AC3E}">
        <p14:creationId xmlns:p14="http://schemas.microsoft.com/office/powerpoint/2010/main" val="2571265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485C27A-6399-4944-8459-5D3D7EE026B8}"/>
              </a:ext>
            </a:extLst>
          </p:cNvPr>
          <p:cNvSpPr>
            <a:spLocks noGrp="1"/>
          </p:cNvSpPr>
          <p:nvPr>
            <p:ph type="title"/>
          </p:nvPr>
        </p:nvSpPr>
        <p:spPr>
          <a:xfrm>
            <a:off x="1143000" y="609600"/>
            <a:ext cx="9875520" cy="716692"/>
          </a:xfrm>
        </p:spPr>
        <p:txBody>
          <a:bodyPr>
            <a:normAutofit/>
          </a:bodyPr>
          <a:lstStyle/>
          <a:p>
            <a:r>
              <a:rPr lang="de-CH" sz="3200" b="1" dirty="0">
                <a:solidFill>
                  <a:schemeClr val="tx1"/>
                </a:solidFill>
                <a:latin typeface="Arial" panose="020B0604020202020204" pitchFamily="34" charset="0"/>
                <a:cs typeface="Arial" panose="020B0604020202020204" pitchFamily="34" charset="0"/>
              </a:rPr>
              <a:t>Was heißt </a:t>
            </a:r>
            <a:r>
              <a:rPr lang="de-CH" sz="4000" b="1" dirty="0">
                <a:solidFill>
                  <a:schemeClr val="tx1"/>
                </a:solidFill>
                <a:latin typeface="Arial" panose="020B0604020202020204" pitchFamily="34" charset="0"/>
                <a:cs typeface="Arial" panose="020B0604020202020204" pitchFamily="34" charset="0"/>
              </a:rPr>
              <a:t>person</a:t>
            </a:r>
            <a:r>
              <a:rPr lang="de-CH" sz="3200" b="1" dirty="0">
                <a:solidFill>
                  <a:schemeClr val="tx1"/>
                </a:solidFill>
                <a:latin typeface="Arial" panose="020B0604020202020204" pitchFamily="34" charset="0"/>
                <a:cs typeface="Arial" panose="020B0604020202020204" pitchFamily="34" charset="0"/>
              </a:rPr>
              <a:t>zentriert arbeiten?</a:t>
            </a:r>
            <a:endParaRPr lang="de-CH" sz="3200" dirty="0">
              <a:solidFill>
                <a:schemeClr val="tx1"/>
              </a:solidFill>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 xmlns:a16="http://schemas.microsoft.com/office/drawing/2014/main" id="{54D02F1E-1CF4-452B-B52B-31D8C97EC58E}"/>
              </a:ext>
            </a:extLst>
          </p:cNvPr>
          <p:cNvSpPr>
            <a:spLocks noGrp="1"/>
          </p:cNvSpPr>
          <p:nvPr>
            <p:ph idx="1"/>
          </p:nvPr>
        </p:nvSpPr>
        <p:spPr>
          <a:xfrm>
            <a:off x="411892" y="1326293"/>
            <a:ext cx="10603979" cy="4769708"/>
          </a:xfrm>
        </p:spPr>
        <p:txBody>
          <a:bodyPr>
            <a:normAutofit/>
          </a:bodyPr>
          <a:lstStyle/>
          <a:p>
            <a:pPr marL="45720" indent="0">
              <a:buNone/>
            </a:pPr>
            <a:r>
              <a:rPr lang="de-CH" sz="3600" b="1" dirty="0">
                <a:solidFill>
                  <a:schemeClr val="tx1"/>
                </a:solidFill>
                <a:latin typeface="Arial" panose="020B0604020202020204" pitchFamily="34" charset="0"/>
                <a:cs typeface="Arial" panose="020B0604020202020204" pitchFamily="34" charset="0"/>
              </a:rPr>
              <a:t>  </a:t>
            </a:r>
            <a:endParaRPr lang="de-CH" sz="2400" dirty="0">
              <a:solidFill>
                <a:schemeClr val="tx1"/>
              </a:solidFill>
              <a:latin typeface="Arial" panose="020B0604020202020204" pitchFamily="34" charset="0"/>
              <a:cs typeface="Arial" panose="020B0604020202020204" pitchFamily="34" charset="0"/>
            </a:endParaRPr>
          </a:p>
        </p:txBody>
      </p:sp>
      <p:sp>
        <p:nvSpPr>
          <p:cNvPr id="4" name="Rechteck 3"/>
          <p:cNvSpPr/>
          <p:nvPr/>
        </p:nvSpPr>
        <p:spPr>
          <a:xfrm>
            <a:off x="7455242" y="1466335"/>
            <a:ext cx="4341342" cy="1077218"/>
          </a:xfrm>
          <a:prstGeom prst="rect">
            <a:avLst/>
          </a:prstGeom>
        </p:spPr>
        <p:txBody>
          <a:bodyPr wrap="square">
            <a:spAutoFit/>
          </a:bodyPr>
          <a:lstStyle/>
          <a:p>
            <a:r>
              <a:rPr lang="de-CH" sz="4000" b="1" dirty="0">
                <a:latin typeface="Arial" panose="020B0604020202020204" pitchFamily="34" charset="0"/>
                <a:cs typeface="Arial" panose="020B0604020202020204" pitchFamily="34" charset="0"/>
              </a:rPr>
              <a:t>personen</a:t>
            </a:r>
            <a:r>
              <a:rPr lang="de-CH" sz="3200" b="1" dirty="0">
                <a:latin typeface="Arial" panose="020B0604020202020204" pitchFamily="34" charset="0"/>
                <a:cs typeface="Arial" panose="020B0604020202020204" pitchFamily="34" charset="0"/>
              </a:rPr>
              <a:t>zentrierte</a:t>
            </a:r>
            <a:r>
              <a:rPr lang="de-CH" sz="2400" b="1" dirty="0">
                <a:latin typeface="Arial" panose="020B0604020202020204" pitchFamily="34" charset="0"/>
                <a:cs typeface="Arial" panose="020B0604020202020204" pitchFamily="34" charset="0"/>
              </a:rPr>
              <a:t> </a:t>
            </a:r>
          </a:p>
          <a:p>
            <a:r>
              <a:rPr lang="de-CH" sz="2400" b="1" dirty="0">
                <a:latin typeface="Arial" panose="020B0604020202020204" pitchFamily="34" charset="0"/>
                <a:cs typeface="Arial" panose="020B0604020202020204" pitchFamily="34" charset="0"/>
              </a:rPr>
              <a:t>Gesprächsthe­rapie</a:t>
            </a:r>
            <a:endParaRPr lang="de-CH" sz="2400" b="1" dirty="0"/>
          </a:p>
        </p:txBody>
      </p:sp>
      <p:pic>
        <p:nvPicPr>
          <p:cNvPr id="5" name="Grafik 4"/>
          <p:cNvPicPr>
            <a:picLocks noChangeAspect="1"/>
          </p:cNvPicPr>
          <p:nvPr/>
        </p:nvPicPr>
        <p:blipFill>
          <a:blip r:embed="rId3"/>
          <a:stretch>
            <a:fillRect/>
          </a:stretch>
        </p:blipFill>
        <p:spPr>
          <a:xfrm>
            <a:off x="802684" y="2647064"/>
            <a:ext cx="2963106" cy="2969438"/>
          </a:xfrm>
          <a:prstGeom prst="rect">
            <a:avLst/>
          </a:prstGeom>
        </p:spPr>
      </p:pic>
      <p:pic>
        <p:nvPicPr>
          <p:cNvPr id="6" name="Grafik 5"/>
          <p:cNvPicPr>
            <a:picLocks noChangeAspect="1"/>
          </p:cNvPicPr>
          <p:nvPr/>
        </p:nvPicPr>
        <p:blipFill>
          <a:blip r:embed="rId4"/>
          <a:stretch>
            <a:fillRect/>
          </a:stretch>
        </p:blipFill>
        <p:spPr>
          <a:xfrm>
            <a:off x="7600043" y="2647064"/>
            <a:ext cx="2969438" cy="2969438"/>
          </a:xfrm>
          <a:prstGeom prst="rect">
            <a:avLst/>
          </a:prstGeom>
        </p:spPr>
      </p:pic>
      <p:sp>
        <p:nvSpPr>
          <p:cNvPr id="7" name="Rechteck 6"/>
          <p:cNvSpPr/>
          <p:nvPr/>
        </p:nvSpPr>
        <p:spPr>
          <a:xfrm>
            <a:off x="1274305" y="5726668"/>
            <a:ext cx="1736373" cy="369332"/>
          </a:xfrm>
          <a:prstGeom prst="rect">
            <a:avLst/>
          </a:prstGeom>
        </p:spPr>
        <p:txBody>
          <a:bodyPr wrap="none">
            <a:spAutoFit/>
          </a:bodyPr>
          <a:lstStyle/>
          <a:p>
            <a:r>
              <a:rPr lang="de-CH" b="1" dirty="0">
                <a:solidFill>
                  <a:srgbClr val="000000"/>
                </a:solidFill>
                <a:latin typeface="Arial" panose="020B0604020202020204" pitchFamily="34" charset="0"/>
                <a:cs typeface="Arial" panose="020B0604020202020204" pitchFamily="34" charset="0"/>
              </a:rPr>
              <a:t>Marlis Pörtner</a:t>
            </a:r>
          </a:p>
        </p:txBody>
      </p:sp>
      <p:sp>
        <p:nvSpPr>
          <p:cNvPr id="8" name="Rechteck 7"/>
          <p:cNvSpPr/>
          <p:nvPr/>
        </p:nvSpPr>
        <p:spPr>
          <a:xfrm>
            <a:off x="7665946" y="5726668"/>
            <a:ext cx="1492716" cy="369332"/>
          </a:xfrm>
          <a:prstGeom prst="rect">
            <a:avLst/>
          </a:prstGeom>
        </p:spPr>
        <p:txBody>
          <a:bodyPr wrap="none">
            <a:spAutoFit/>
          </a:bodyPr>
          <a:lstStyle/>
          <a:p>
            <a:r>
              <a:rPr lang="de-CH" b="1" dirty="0">
                <a:latin typeface="Arial" panose="020B0604020202020204" pitchFamily="34" charset="0"/>
                <a:cs typeface="Arial" panose="020B0604020202020204" pitchFamily="34" charset="0"/>
              </a:rPr>
              <a:t>Carl Rogers</a:t>
            </a:r>
            <a:endParaRPr lang="de-CH" dirty="0"/>
          </a:p>
        </p:txBody>
      </p:sp>
      <p:pic>
        <p:nvPicPr>
          <p:cNvPr id="9" name="Grafik 8"/>
          <p:cNvPicPr>
            <a:picLocks noChangeAspect="1"/>
          </p:cNvPicPr>
          <p:nvPr/>
        </p:nvPicPr>
        <p:blipFill>
          <a:blip r:embed="rId5"/>
          <a:stretch>
            <a:fillRect/>
          </a:stretch>
        </p:blipFill>
        <p:spPr>
          <a:xfrm>
            <a:off x="4618626" y="3689570"/>
            <a:ext cx="1883827" cy="774259"/>
          </a:xfrm>
          <a:prstGeom prst="rect">
            <a:avLst/>
          </a:prstGeom>
        </p:spPr>
      </p:pic>
      <p:sp>
        <p:nvSpPr>
          <p:cNvPr id="10" name="Textfeld 9"/>
          <p:cNvSpPr txBox="1"/>
          <p:nvPr/>
        </p:nvSpPr>
        <p:spPr>
          <a:xfrm>
            <a:off x="725583" y="1569846"/>
            <a:ext cx="4011174" cy="1077218"/>
          </a:xfrm>
          <a:prstGeom prst="rect">
            <a:avLst/>
          </a:prstGeom>
          <a:noFill/>
        </p:spPr>
        <p:txBody>
          <a:bodyPr wrap="square" rtlCol="0">
            <a:spAutoFit/>
          </a:bodyPr>
          <a:lstStyle/>
          <a:p>
            <a:r>
              <a:rPr lang="de-CH" sz="4000" b="1" dirty="0" err="1">
                <a:latin typeface="Arial" panose="020B0604020202020204" pitchFamily="34" charset="0"/>
                <a:cs typeface="Arial" panose="020B0604020202020204" pitchFamily="34" charset="0"/>
              </a:rPr>
              <a:t>person</a:t>
            </a:r>
            <a:r>
              <a:rPr lang="de-CH" sz="3200" b="1" dirty="0" err="1">
                <a:latin typeface="Arial" panose="020B0604020202020204" pitchFamily="34" charset="0"/>
                <a:cs typeface="Arial" panose="020B0604020202020204" pitchFamily="34" charset="0"/>
              </a:rPr>
              <a:t>zentriert</a:t>
            </a:r>
            <a:r>
              <a:rPr lang="de-CH" sz="3200" b="1" dirty="0">
                <a:latin typeface="Arial" panose="020B0604020202020204" pitchFamily="34" charset="0"/>
                <a:cs typeface="Arial" panose="020B0604020202020204" pitchFamily="34" charset="0"/>
              </a:rPr>
              <a:t> </a:t>
            </a:r>
            <a:r>
              <a:rPr lang="de-CH" sz="2400" b="1" dirty="0">
                <a:latin typeface="Arial" panose="020B0604020202020204" pitchFamily="34" charset="0"/>
                <a:cs typeface="Arial" panose="020B0604020202020204" pitchFamily="34" charset="0"/>
              </a:rPr>
              <a:t>arbeiten</a:t>
            </a:r>
          </a:p>
        </p:txBody>
      </p:sp>
      <p:sp>
        <p:nvSpPr>
          <p:cNvPr id="11" name="Datumsplatzhalter 10"/>
          <p:cNvSpPr>
            <a:spLocks noGrp="1"/>
          </p:cNvSpPr>
          <p:nvPr>
            <p:ph type="dt" sz="half" idx="10"/>
          </p:nvPr>
        </p:nvSpPr>
        <p:spPr/>
        <p:txBody>
          <a:bodyPr/>
          <a:lstStyle/>
          <a:p>
            <a:r>
              <a:rPr lang="de-CH"/>
              <a:t>19.09.2019</a:t>
            </a:r>
          </a:p>
        </p:txBody>
      </p:sp>
      <p:sp>
        <p:nvSpPr>
          <p:cNvPr id="12" name="Fußzeilenplatzhalter 11"/>
          <p:cNvSpPr>
            <a:spLocks noGrp="1"/>
          </p:cNvSpPr>
          <p:nvPr>
            <p:ph type="ftr" sz="quarter" idx="11"/>
          </p:nvPr>
        </p:nvSpPr>
        <p:spPr/>
        <p:txBody>
          <a:bodyPr/>
          <a:lstStyle/>
          <a:p>
            <a:r>
              <a:rPr lang="de-CH"/>
              <a:t>www.mensch-zuerst schweiz          GT</a:t>
            </a:r>
          </a:p>
        </p:txBody>
      </p:sp>
      <p:sp>
        <p:nvSpPr>
          <p:cNvPr id="13" name="Foliennummernplatzhalter 12"/>
          <p:cNvSpPr>
            <a:spLocks noGrp="1"/>
          </p:cNvSpPr>
          <p:nvPr>
            <p:ph type="sldNum" sz="quarter" idx="12"/>
          </p:nvPr>
        </p:nvSpPr>
        <p:spPr/>
        <p:txBody>
          <a:bodyPr/>
          <a:lstStyle/>
          <a:p>
            <a:fld id="{C5862FD9-B984-4720-B0C8-7AE789D99EA0}" type="slidenum">
              <a:rPr lang="de-CH" smtClean="0"/>
              <a:t>4</a:t>
            </a:fld>
            <a:endParaRPr lang="de-CH"/>
          </a:p>
        </p:txBody>
      </p:sp>
    </p:spTree>
    <p:extLst>
      <p:ext uri="{BB962C8B-B14F-4D97-AF65-F5344CB8AC3E}">
        <p14:creationId xmlns:p14="http://schemas.microsoft.com/office/powerpoint/2010/main" val="2015038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3"/>
          <a:stretch>
            <a:fillRect/>
          </a:stretch>
        </p:blipFill>
        <p:spPr>
          <a:xfrm>
            <a:off x="220856" y="242693"/>
            <a:ext cx="7661565" cy="6372291"/>
          </a:xfrm>
          <a:prstGeom prst="rect">
            <a:avLst/>
          </a:prstGeom>
        </p:spPr>
      </p:pic>
      <p:sp>
        <p:nvSpPr>
          <p:cNvPr id="2" name="Datumsplatzhalter 1"/>
          <p:cNvSpPr>
            <a:spLocks noGrp="1"/>
          </p:cNvSpPr>
          <p:nvPr>
            <p:ph type="dt" sz="half" idx="10"/>
          </p:nvPr>
        </p:nvSpPr>
        <p:spPr/>
        <p:txBody>
          <a:bodyPr/>
          <a:lstStyle/>
          <a:p>
            <a:r>
              <a:rPr lang="de-CH"/>
              <a:t>19.09.2019</a:t>
            </a:r>
          </a:p>
        </p:txBody>
      </p:sp>
      <p:sp>
        <p:nvSpPr>
          <p:cNvPr id="3" name="Fußzeilenplatzhalter 2"/>
          <p:cNvSpPr>
            <a:spLocks noGrp="1"/>
          </p:cNvSpPr>
          <p:nvPr>
            <p:ph type="ftr" sz="quarter" idx="11"/>
          </p:nvPr>
        </p:nvSpPr>
        <p:spPr/>
        <p:txBody>
          <a:bodyPr/>
          <a:lstStyle/>
          <a:p>
            <a:r>
              <a:rPr lang="de-CH"/>
              <a:t>www.mensch-zuerst schweiz          GT</a:t>
            </a:r>
          </a:p>
        </p:txBody>
      </p:sp>
      <p:sp>
        <p:nvSpPr>
          <p:cNvPr id="6" name="Foliennummernplatzhalter 5"/>
          <p:cNvSpPr>
            <a:spLocks noGrp="1"/>
          </p:cNvSpPr>
          <p:nvPr>
            <p:ph type="sldNum" sz="quarter" idx="12"/>
          </p:nvPr>
        </p:nvSpPr>
        <p:spPr/>
        <p:txBody>
          <a:bodyPr/>
          <a:lstStyle/>
          <a:p>
            <a:fld id="{C5862FD9-B984-4720-B0C8-7AE789D99EA0}" type="slidenum">
              <a:rPr lang="de-CH" smtClean="0"/>
              <a:t>5</a:t>
            </a:fld>
            <a:endParaRPr lang="de-CH"/>
          </a:p>
        </p:txBody>
      </p:sp>
      <p:pic>
        <p:nvPicPr>
          <p:cNvPr id="7" name="Grafik 6">
            <a:extLst>
              <a:ext uri="{FF2B5EF4-FFF2-40B4-BE49-F238E27FC236}">
                <a16:creationId xmlns="" xmlns:a16="http://schemas.microsoft.com/office/drawing/2014/main" id="{D8F8438B-2EBE-4806-B524-FB905AB77ACA}"/>
              </a:ext>
            </a:extLst>
          </p:cNvPr>
          <p:cNvPicPr>
            <a:picLocks noChangeAspect="1"/>
          </p:cNvPicPr>
          <p:nvPr/>
        </p:nvPicPr>
        <p:blipFill>
          <a:blip r:embed="rId4"/>
          <a:stretch>
            <a:fillRect/>
          </a:stretch>
        </p:blipFill>
        <p:spPr>
          <a:xfrm>
            <a:off x="7882421" y="242693"/>
            <a:ext cx="2969614" cy="3111737"/>
          </a:xfrm>
          <a:prstGeom prst="rect">
            <a:avLst/>
          </a:prstGeom>
        </p:spPr>
      </p:pic>
      <p:pic>
        <p:nvPicPr>
          <p:cNvPr id="8" name="Grafik 7">
            <a:extLst>
              <a:ext uri="{FF2B5EF4-FFF2-40B4-BE49-F238E27FC236}">
                <a16:creationId xmlns="" xmlns:a16="http://schemas.microsoft.com/office/drawing/2014/main" id="{A00E318C-20FC-4DEE-A50D-20E084CC9F6A}"/>
              </a:ext>
            </a:extLst>
          </p:cNvPr>
          <p:cNvPicPr>
            <a:picLocks noChangeAspect="1"/>
          </p:cNvPicPr>
          <p:nvPr/>
        </p:nvPicPr>
        <p:blipFill>
          <a:blip r:embed="rId5"/>
          <a:stretch>
            <a:fillRect/>
          </a:stretch>
        </p:blipFill>
        <p:spPr>
          <a:xfrm>
            <a:off x="9001530" y="3354430"/>
            <a:ext cx="2969613" cy="3234523"/>
          </a:xfrm>
          <a:prstGeom prst="rect">
            <a:avLst/>
          </a:prstGeom>
        </p:spPr>
      </p:pic>
      <p:pic>
        <p:nvPicPr>
          <p:cNvPr id="9" name="Grafik 8">
            <a:extLst>
              <a:ext uri="{FF2B5EF4-FFF2-40B4-BE49-F238E27FC236}">
                <a16:creationId xmlns="" xmlns:a16="http://schemas.microsoft.com/office/drawing/2014/main" id="{6A754FEB-8503-4919-9CCF-52308D996325}"/>
              </a:ext>
            </a:extLst>
          </p:cNvPr>
          <p:cNvPicPr>
            <a:picLocks noChangeAspect="1"/>
          </p:cNvPicPr>
          <p:nvPr/>
        </p:nvPicPr>
        <p:blipFill>
          <a:blip r:embed="rId6"/>
          <a:stretch>
            <a:fillRect/>
          </a:stretch>
        </p:blipFill>
        <p:spPr>
          <a:xfrm>
            <a:off x="8087760" y="5681569"/>
            <a:ext cx="1492932" cy="613600"/>
          </a:xfrm>
          <a:prstGeom prst="rect">
            <a:avLst/>
          </a:prstGeom>
        </p:spPr>
      </p:pic>
    </p:spTree>
    <p:extLst>
      <p:ext uri="{BB962C8B-B14F-4D97-AF65-F5344CB8AC3E}">
        <p14:creationId xmlns:p14="http://schemas.microsoft.com/office/powerpoint/2010/main" val="363091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485C27A-6399-4944-8459-5D3D7EE026B8}"/>
              </a:ext>
            </a:extLst>
          </p:cNvPr>
          <p:cNvSpPr>
            <a:spLocks noGrp="1"/>
          </p:cNvSpPr>
          <p:nvPr>
            <p:ph type="title"/>
          </p:nvPr>
        </p:nvSpPr>
        <p:spPr>
          <a:xfrm>
            <a:off x="1002957" y="394749"/>
            <a:ext cx="9875520" cy="1356360"/>
          </a:xfrm>
        </p:spPr>
        <p:txBody>
          <a:bodyPr>
            <a:normAutofit/>
          </a:bodyPr>
          <a:lstStyle/>
          <a:p>
            <a:r>
              <a:rPr lang="de-CH" sz="3200" b="1" dirty="0">
                <a:solidFill>
                  <a:schemeClr val="tx1"/>
                </a:solidFill>
                <a:latin typeface="Arial" panose="020B0604020202020204" pitchFamily="34" charset="0"/>
                <a:cs typeface="Arial" panose="020B0604020202020204" pitchFamily="34" charset="0"/>
              </a:rPr>
              <a:t>Was heißt </a:t>
            </a:r>
            <a:r>
              <a:rPr lang="de-CH" sz="4000" b="1" dirty="0">
                <a:solidFill>
                  <a:schemeClr val="tx1"/>
                </a:solidFill>
                <a:latin typeface="Arial" panose="020B0604020202020204" pitchFamily="34" charset="0"/>
                <a:cs typeface="Arial" panose="020B0604020202020204" pitchFamily="34" charset="0"/>
              </a:rPr>
              <a:t>person</a:t>
            </a:r>
            <a:r>
              <a:rPr lang="de-CH" sz="3200" b="1" dirty="0">
                <a:solidFill>
                  <a:schemeClr val="tx1"/>
                </a:solidFill>
                <a:latin typeface="Arial" panose="020B0604020202020204" pitchFamily="34" charset="0"/>
                <a:cs typeface="Arial" panose="020B0604020202020204" pitchFamily="34" charset="0"/>
              </a:rPr>
              <a:t>zentriert arbeiten?</a:t>
            </a:r>
            <a:endParaRPr lang="de-CH" sz="3200" dirty="0">
              <a:solidFill>
                <a:schemeClr val="tx1"/>
              </a:solidFill>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 xmlns:a16="http://schemas.microsoft.com/office/drawing/2014/main" id="{54D02F1E-1CF4-452B-B52B-31D8C97EC58E}"/>
              </a:ext>
            </a:extLst>
          </p:cNvPr>
          <p:cNvSpPr>
            <a:spLocks noGrp="1"/>
          </p:cNvSpPr>
          <p:nvPr>
            <p:ph idx="1"/>
          </p:nvPr>
        </p:nvSpPr>
        <p:spPr>
          <a:xfrm>
            <a:off x="1143000" y="3204518"/>
            <a:ext cx="9872871" cy="2891481"/>
          </a:xfrm>
        </p:spPr>
        <p:txBody>
          <a:bodyPr/>
          <a:lstStyle/>
          <a:p>
            <a:pPr marL="45720" indent="0">
              <a:buNone/>
            </a:pPr>
            <a:r>
              <a:rPr lang="de-CH" b="1" i="1" dirty="0">
                <a:solidFill>
                  <a:schemeClr val="tx1"/>
                </a:solidFill>
                <a:latin typeface="Arial" panose="020B0604020202020204" pitchFamily="34" charset="0"/>
                <a:cs typeface="Arial" panose="020B0604020202020204" pitchFamily="34" charset="0"/>
              </a:rPr>
              <a:t>Es vermittelt den </a:t>
            </a:r>
            <a:r>
              <a:rPr lang="de-CH" b="1" i="1" dirty="0" err="1">
                <a:solidFill>
                  <a:schemeClr val="tx1"/>
                </a:solidFill>
                <a:latin typeface="Arial" panose="020B0604020202020204" pitchFamily="34" charset="0"/>
                <a:cs typeface="Arial" panose="020B0604020202020204" pitchFamily="34" charset="0"/>
              </a:rPr>
              <a:t>MitarbeiterInnen</a:t>
            </a:r>
            <a:r>
              <a:rPr lang="de-CH" b="1" i="1" dirty="0">
                <a:solidFill>
                  <a:schemeClr val="tx1"/>
                </a:solidFill>
                <a:latin typeface="Arial" panose="020B0604020202020204" pitchFamily="34" charset="0"/>
                <a:cs typeface="Arial" panose="020B0604020202020204" pitchFamily="34" charset="0"/>
              </a:rPr>
              <a:t> konkrete</a:t>
            </a:r>
            <a:r>
              <a:rPr lang="de-CH" b="1" dirty="0">
                <a:solidFill>
                  <a:schemeClr val="tx1"/>
                </a:solidFill>
                <a:latin typeface="Arial" panose="020B0604020202020204" pitchFamily="34" charset="0"/>
                <a:cs typeface="Arial" panose="020B0604020202020204" pitchFamily="34" charset="0"/>
              </a:rPr>
              <a:t> </a:t>
            </a:r>
            <a:r>
              <a:rPr lang="de-CH" b="1" i="1" dirty="0">
                <a:solidFill>
                  <a:schemeClr val="tx1"/>
                </a:solidFill>
                <a:latin typeface="Arial" panose="020B0604020202020204" pitchFamily="34" charset="0"/>
                <a:cs typeface="Arial" panose="020B0604020202020204" pitchFamily="34" charset="0"/>
              </a:rPr>
              <a:t>Handhabungen, wie sie mit den ihnen anvertrauten Menschen, vor allem auch solchen mit geistiger</a:t>
            </a:r>
            <a:r>
              <a:rPr lang="de-CH" b="1" dirty="0">
                <a:solidFill>
                  <a:schemeClr val="tx1"/>
                </a:solidFill>
                <a:latin typeface="Arial" panose="020B0604020202020204" pitchFamily="34" charset="0"/>
                <a:cs typeface="Arial" panose="020B0604020202020204" pitchFamily="34" charset="0"/>
              </a:rPr>
              <a:t> </a:t>
            </a:r>
            <a:r>
              <a:rPr lang="de-CH" b="1" i="1" dirty="0">
                <a:solidFill>
                  <a:schemeClr val="tx1"/>
                </a:solidFill>
                <a:latin typeface="Arial" panose="020B0604020202020204" pitchFamily="34" charset="0"/>
                <a:cs typeface="Arial" panose="020B0604020202020204" pitchFamily="34" charset="0"/>
              </a:rPr>
              <a:t>Beeinträchtigung, </a:t>
            </a:r>
            <a:r>
              <a:rPr lang="de-CH" sz="3600" b="1" i="1" dirty="0" err="1">
                <a:solidFill>
                  <a:schemeClr val="tx1"/>
                </a:solidFill>
                <a:latin typeface="Arial" panose="020B0604020202020204" pitchFamily="34" charset="0"/>
                <a:cs typeface="Arial" panose="020B0604020202020204" pitchFamily="34" charset="0"/>
              </a:rPr>
              <a:t>person</a:t>
            </a:r>
            <a:r>
              <a:rPr lang="de-CH" sz="2800" b="1" i="1" dirty="0" err="1">
                <a:solidFill>
                  <a:schemeClr val="tx1"/>
                </a:solidFill>
                <a:latin typeface="Arial" panose="020B0604020202020204" pitchFamily="34" charset="0"/>
                <a:cs typeface="Arial" panose="020B0604020202020204" pitchFamily="34" charset="0"/>
              </a:rPr>
              <a:t>zentriert</a:t>
            </a:r>
            <a:r>
              <a:rPr lang="de-CH" b="1" i="1" dirty="0">
                <a:solidFill>
                  <a:schemeClr val="tx1"/>
                </a:solidFill>
                <a:latin typeface="Arial" panose="020B0604020202020204" pitchFamily="34" charset="0"/>
                <a:cs typeface="Arial" panose="020B0604020202020204" pitchFamily="34" charset="0"/>
              </a:rPr>
              <a:t> arbeiten können.</a:t>
            </a:r>
            <a:endParaRPr lang="de-CH" b="1" dirty="0">
              <a:solidFill>
                <a:schemeClr val="tx1"/>
              </a:solidFill>
              <a:latin typeface="Arial" panose="020B0604020202020204" pitchFamily="34" charset="0"/>
              <a:cs typeface="Arial" panose="020B0604020202020204" pitchFamily="34" charset="0"/>
            </a:endParaRPr>
          </a:p>
          <a:p>
            <a:endParaRPr lang="de-CH" dirty="0"/>
          </a:p>
        </p:txBody>
      </p:sp>
      <p:pic>
        <p:nvPicPr>
          <p:cNvPr id="4" name="Grafik 3"/>
          <p:cNvPicPr>
            <a:picLocks noChangeAspect="1"/>
          </p:cNvPicPr>
          <p:nvPr/>
        </p:nvPicPr>
        <p:blipFill>
          <a:blip r:embed="rId3"/>
          <a:stretch>
            <a:fillRect/>
          </a:stretch>
        </p:blipFill>
        <p:spPr>
          <a:xfrm>
            <a:off x="9775513" y="298670"/>
            <a:ext cx="1883827" cy="774259"/>
          </a:xfrm>
          <a:prstGeom prst="rect">
            <a:avLst/>
          </a:prstGeom>
        </p:spPr>
      </p:pic>
      <p:sp>
        <p:nvSpPr>
          <p:cNvPr id="5" name="Datumsplatzhalter 4"/>
          <p:cNvSpPr>
            <a:spLocks noGrp="1"/>
          </p:cNvSpPr>
          <p:nvPr>
            <p:ph type="dt" sz="half" idx="10"/>
          </p:nvPr>
        </p:nvSpPr>
        <p:spPr/>
        <p:txBody>
          <a:bodyPr/>
          <a:lstStyle/>
          <a:p>
            <a:r>
              <a:rPr lang="de-CH"/>
              <a:t>19.09.2019</a:t>
            </a:r>
          </a:p>
        </p:txBody>
      </p:sp>
      <p:sp>
        <p:nvSpPr>
          <p:cNvPr id="6" name="Fußzeilenplatzhalter 5"/>
          <p:cNvSpPr>
            <a:spLocks noGrp="1"/>
          </p:cNvSpPr>
          <p:nvPr>
            <p:ph type="ftr" sz="quarter" idx="11"/>
          </p:nvPr>
        </p:nvSpPr>
        <p:spPr/>
        <p:txBody>
          <a:bodyPr/>
          <a:lstStyle/>
          <a:p>
            <a:r>
              <a:rPr lang="de-CH"/>
              <a:t>www.mensch-zuerst schweiz          GT</a:t>
            </a:r>
          </a:p>
        </p:txBody>
      </p:sp>
      <p:sp>
        <p:nvSpPr>
          <p:cNvPr id="7" name="Foliennummernplatzhalter 6"/>
          <p:cNvSpPr>
            <a:spLocks noGrp="1"/>
          </p:cNvSpPr>
          <p:nvPr>
            <p:ph type="sldNum" sz="quarter" idx="12"/>
          </p:nvPr>
        </p:nvSpPr>
        <p:spPr/>
        <p:txBody>
          <a:bodyPr/>
          <a:lstStyle/>
          <a:p>
            <a:fld id="{C5862FD9-B984-4720-B0C8-7AE789D99EA0}" type="slidenum">
              <a:rPr lang="de-CH" smtClean="0"/>
              <a:t>6</a:t>
            </a:fld>
            <a:endParaRPr lang="de-CH"/>
          </a:p>
        </p:txBody>
      </p:sp>
    </p:spTree>
    <p:extLst>
      <p:ext uri="{BB962C8B-B14F-4D97-AF65-F5344CB8AC3E}">
        <p14:creationId xmlns:p14="http://schemas.microsoft.com/office/powerpoint/2010/main" val="4213089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485C27A-6399-4944-8459-5D3D7EE026B8}"/>
              </a:ext>
            </a:extLst>
          </p:cNvPr>
          <p:cNvSpPr>
            <a:spLocks noGrp="1"/>
          </p:cNvSpPr>
          <p:nvPr>
            <p:ph type="title"/>
          </p:nvPr>
        </p:nvSpPr>
        <p:spPr>
          <a:xfrm>
            <a:off x="1140351" y="241756"/>
            <a:ext cx="9875520" cy="1356360"/>
          </a:xfrm>
        </p:spPr>
        <p:txBody>
          <a:bodyPr>
            <a:normAutofit/>
          </a:bodyPr>
          <a:lstStyle/>
          <a:p>
            <a:r>
              <a:rPr lang="de-CH" sz="3200" b="1" dirty="0">
                <a:solidFill>
                  <a:schemeClr val="tx1"/>
                </a:solidFill>
                <a:latin typeface="Arial" panose="020B0604020202020204" pitchFamily="34" charset="0"/>
                <a:cs typeface="Arial" panose="020B0604020202020204" pitchFamily="34" charset="0"/>
              </a:rPr>
              <a:t>Was heißt </a:t>
            </a:r>
            <a:r>
              <a:rPr lang="de-CH" sz="4000" b="1" dirty="0">
                <a:solidFill>
                  <a:schemeClr val="tx1"/>
                </a:solidFill>
                <a:latin typeface="Arial" panose="020B0604020202020204" pitchFamily="34" charset="0"/>
                <a:cs typeface="Arial" panose="020B0604020202020204" pitchFamily="34" charset="0"/>
              </a:rPr>
              <a:t>person</a:t>
            </a:r>
            <a:r>
              <a:rPr lang="de-CH" sz="3200" b="1" dirty="0">
                <a:solidFill>
                  <a:schemeClr val="tx1"/>
                </a:solidFill>
                <a:latin typeface="Arial" panose="020B0604020202020204" pitchFamily="34" charset="0"/>
                <a:cs typeface="Arial" panose="020B0604020202020204" pitchFamily="34" charset="0"/>
              </a:rPr>
              <a:t>zentriert arbeiten?</a:t>
            </a:r>
            <a:endParaRPr lang="de-CH" sz="3200" dirty="0">
              <a:solidFill>
                <a:schemeClr val="tx1"/>
              </a:solidFill>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 xmlns:a16="http://schemas.microsoft.com/office/drawing/2014/main" id="{54D02F1E-1CF4-452B-B52B-31D8C97EC58E}"/>
              </a:ext>
            </a:extLst>
          </p:cNvPr>
          <p:cNvSpPr>
            <a:spLocks noGrp="1"/>
          </p:cNvSpPr>
          <p:nvPr>
            <p:ph idx="1"/>
          </p:nvPr>
        </p:nvSpPr>
        <p:spPr/>
        <p:txBody>
          <a:bodyPr>
            <a:normAutofit lnSpcReduction="10000"/>
          </a:bodyPr>
          <a:lstStyle/>
          <a:p>
            <a:pPr marL="45720" indent="0">
              <a:buNone/>
            </a:pPr>
            <a:r>
              <a:rPr lang="de-CH" sz="3200" b="1" dirty="0" err="1">
                <a:solidFill>
                  <a:schemeClr val="tx1"/>
                </a:solidFill>
                <a:latin typeface="Arial" panose="020B0604020202020204" pitchFamily="34" charset="0"/>
                <a:cs typeface="Arial" panose="020B0604020202020204" pitchFamily="34" charset="0"/>
              </a:rPr>
              <a:t>Person</a:t>
            </a:r>
            <a:r>
              <a:rPr lang="de-CH" b="1" dirty="0" err="1">
                <a:solidFill>
                  <a:schemeClr val="tx1"/>
                </a:solidFill>
                <a:latin typeface="Arial" panose="020B0604020202020204" pitchFamily="34" charset="0"/>
                <a:cs typeface="Arial" panose="020B0604020202020204" pitchFamily="34" charset="0"/>
              </a:rPr>
              <a:t>zentriert</a:t>
            </a:r>
            <a:r>
              <a:rPr lang="de-CH" b="1" dirty="0">
                <a:solidFill>
                  <a:schemeClr val="tx1"/>
                </a:solidFill>
                <a:latin typeface="Arial" panose="020B0604020202020204" pitchFamily="34" charset="0"/>
                <a:cs typeface="Arial" panose="020B0604020202020204" pitchFamily="34" charset="0"/>
              </a:rPr>
              <a:t> arbeiten heisst, nicht von Vorstellungen ausgehen, wie Menschen sein sollten, sondern davon, wie sie sind und von den Möglichkeiten, die sie haben. </a:t>
            </a:r>
            <a:r>
              <a:rPr lang="de-CH" b="1" dirty="0">
                <a:solidFill>
                  <a:srgbClr val="00B050"/>
                </a:solidFill>
                <a:latin typeface="Arial" panose="020B0604020202020204" pitchFamily="34" charset="0"/>
                <a:cs typeface="Arial" panose="020B0604020202020204" pitchFamily="34" charset="0"/>
              </a:rPr>
              <a:t>Stärken und Fähigkeiten </a:t>
            </a:r>
            <a:r>
              <a:rPr lang="de-CH" sz="2800" b="1" dirty="0">
                <a:solidFill>
                  <a:srgbClr val="00B050"/>
                </a:solidFill>
                <a:latin typeface="Arial" panose="020B0604020202020204" pitchFamily="34" charset="0"/>
                <a:cs typeface="Arial" panose="020B0604020202020204" pitchFamily="34" charset="0"/>
              </a:rPr>
              <a:t>(PZP)</a:t>
            </a:r>
          </a:p>
          <a:p>
            <a:pPr marL="45720" indent="0">
              <a:buNone/>
            </a:pPr>
            <a:r>
              <a:rPr lang="de-CH" b="1" dirty="0">
                <a:solidFill>
                  <a:schemeClr val="tx1"/>
                </a:solidFill>
                <a:latin typeface="Arial" panose="020B0604020202020204" pitchFamily="34" charset="0"/>
                <a:cs typeface="Arial" panose="020B0604020202020204" pitchFamily="34" charset="0"/>
              </a:rPr>
              <a:t>Sie zu unterstützen, eigene Wege zu finden, um – innerhalb ihrer Möglichkeiten – angemessen im Rahmen ihrer Möglichkeiten mit der Realität umzugehen. </a:t>
            </a:r>
          </a:p>
          <a:p>
            <a:pPr marL="45720" indent="0">
              <a:buNone/>
            </a:pPr>
            <a:r>
              <a:rPr lang="de-CH" b="1" dirty="0">
                <a:solidFill>
                  <a:schemeClr val="tx1"/>
                </a:solidFill>
                <a:latin typeface="Arial" panose="020B0604020202020204" pitchFamily="34" charset="0"/>
                <a:cs typeface="Arial" panose="020B0604020202020204" pitchFamily="34" charset="0"/>
              </a:rPr>
              <a:t>Nicht für sie Probleme lösen, sondern ihnen Selbstverantwortung zutrauen und ihre Ressourcen sowie</a:t>
            </a:r>
            <a:r>
              <a:rPr lang="de-CH" b="1" dirty="0">
                <a:solidFill>
                  <a:srgbClr val="00B050"/>
                </a:solidFill>
                <a:latin typeface="Arial" panose="020B0604020202020204" pitchFamily="34" charset="0"/>
                <a:cs typeface="Arial" panose="020B0604020202020204" pitchFamily="34" charset="0"/>
              </a:rPr>
              <a:t> Stärken und Fähigkeiten</a:t>
            </a:r>
            <a:r>
              <a:rPr lang="de-CH" b="1" dirty="0">
                <a:solidFill>
                  <a:schemeClr val="tx1"/>
                </a:solidFill>
                <a:latin typeface="Arial" panose="020B0604020202020204" pitchFamily="34" charset="0"/>
                <a:cs typeface="Arial" panose="020B0604020202020204" pitchFamily="34" charset="0"/>
              </a:rPr>
              <a:t> wahrnehmen und fördern. </a:t>
            </a:r>
          </a:p>
          <a:p>
            <a:pPr marL="45720" indent="0">
              <a:buNone/>
            </a:pPr>
            <a:r>
              <a:rPr lang="de-CH" b="1" dirty="0">
                <a:solidFill>
                  <a:schemeClr val="tx1"/>
                </a:solidFill>
                <a:latin typeface="Arial" panose="020B0604020202020204" pitchFamily="34" charset="0"/>
                <a:cs typeface="Arial" panose="020B0604020202020204" pitchFamily="34" charset="0"/>
              </a:rPr>
              <a:t>Die Bezugsperson soll als Person wahrnehmbar sein und es heisst auch, dass der Bezugsrahmen klar zu erkennen ist.</a:t>
            </a:r>
          </a:p>
          <a:p>
            <a:endParaRPr lang="de-CH" dirty="0"/>
          </a:p>
        </p:txBody>
      </p:sp>
      <p:pic>
        <p:nvPicPr>
          <p:cNvPr id="4" name="Grafik 3"/>
          <p:cNvPicPr>
            <a:picLocks noChangeAspect="1"/>
          </p:cNvPicPr>
          <p:nvPr/>
        </p:nvPicPr>
        <p:blipFill>
          <a:blip r:embed="rId3"/>
          <a:stretch>
            <a:fillRect/>
          </a:stretch>
        </p:blipFill>
        <p:spPr>
          <a:xfrm>
            <a:off x="9907318" y="364573"/>
            <a:ext cx="1883827" cy="774259"/>
          </a:xfrm>
          <a:prstGeom prst="rect">
            <a:avLst/>
          </a:prstGeom>
        </p:spPr>
      </p:pic>
      <p:sp>
        <p:nvSpPr>
          <p:cNvPr id="5" name="Datumsplatzhalter 4"/>
          <p:cNvSpPr>
            <a:spLocks noGrp="1"/>
          </p:cNvSpPr>
          <p:nvPr>
            <p:ph type="dt" sz="half" idx="10"/>
          </p:nvPr>
        </p:nvSpPr>
        <p:spPr/>
        <p:txBody>
          <a:bodyPr/>
          <a:lstStyle/>
          <a:p>
            <a:r>
              <a:rPr lang="de-CH"/>
              <a:t>19.09.2019</a:t>
            </a:r>
          </a:p>
        </p:txBody>
      </p:sp>
      <p:sp>
        <p:nvSpPr>
          <p:cNvPr id="6" name="Fußzeilenplatzhalter 5"/>
          <p:cNvSpPr>
            <a:spLocks noGrp="1"/>
          </p:cNvSpPr>
          <p:nvPr>
            <p:ph type="ftr" sz="quarter" idx="11"/>
          </p:nvPr>
        </p:nvSpPr>
        <p:spPr/>
        <p:txBody>
          <a:bodyPr/>
          <a:lstStyle/>
          <a:p>
            <a:r>
              <a:rPr lang="de-CH"/>
              <a:t>www.mensch-zuerst schweiz          GT</a:t>
            </a:r>
          </a:p>
        </p:txBody>
      </p:sp>
      <p:sp>
        <p:nvSpPr>
          <p:cNvPr id="7" name="Foliennummernplatzhalter 6"/>
          <p:cNvSpPr>
            <a:spLocks noGrp="1"/>
          </p:cNvSpPr>
          <p:nvPr>
            <p:ph type="sldNum" sz="quarter" idx="12"/>
          </p:nvPr>
        </p:nvSpPr>
        <p:spPr/>
        <p:txBody>
          <a:bodyPr/>
          <a:lstStyle/>
          <a:p>
            <a:fld id="{C5862FD9-B984-4720-B0C8-7AE789D99EA0}" type="slidenum">
              <a:rPr lang="de-CH" smtClean="0"/>
              <a:t>7</a:t>
            </a:fld>
            <a:endParaRPr lang="de-CH"/>
          </a:p>
        </p:txBody>
      </p:sp>
    </p:spTree>
    <p:extLst>
      <p:ext uri="{BB962C8B-B14F-4D97-AF65-F5344CB8AC3E}">
        <p14:creationId xmlns:p14="http://schemas.microsoft.com/office/powerpoint/2010/main" val="870643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485C27A-6399-4944-8459-5D3D7EE026B8}"/>
              </a:ext>
            </a:extLst>
          </p:cNvPr>
          <p:cNvSpPr>
            <a:spLocks noGrp="1"/>
          </p:cNvSpPr>
          <p:nvPr>
            <p:ph type="title"/>
          </p:nvPr>
        </p:nvSpPr>
        <p:spPr>
          <a:xfrm>
            <a:off x="414827" y="1346831"/>
            <a:ext cx="11518557" cy="790832"/>
          </a:xfrm>
        </p:spPr>
        <p:txBody>
          <a:bodyPr>
            <a:normAutofit/>
          </a:bodyPr>
          <a:lstStyle/>
          <a:p>
            <a:pPr algn="ctr"/>
            <a:r>
              <a:rPr lang="de-CH"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Das Gleichgewicht zwischen Rahmen und Spielraum:</a:t>
            </a:r>
            <a:endParaRPr lang="de-CH"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3" name="Inhaltsplatzhalter 2">
            <a:extLst>
              <a:ext uri="{FF2B5EF4-FFF2-40B4-BE49-F238E27FC236}">
                <a16:creationId xmlns="" xmlns:a16="http://schemas.microsoft.com/office/drawing/2014/main" id="{54D02F1E-1CF4-452B-B52B-31D8C97EC58E}"/>
              </a:ext>
            </a:extLst>
          </p:cNvPr>
          <p:cNvSpPr>
            <a:spLocks noGrp="1"/>
          </p:cNvSpPr>
          <p:nvPr>
            <p:ph idx="1"/>
          </p:nvPr>
        </p:nvSpPr>
        <p:spPr>
          <a:xfrm>
            <a:off x="502508" y="2535195"/>
            <a:ext cx="11005752" cy="4038600"/>
          </a:xfrm>
        </p:spPr>
        <p:txBody>
          <a:bodyPr>
            <a:normAutofit/>
          </a:bodyPr>
          <a:lstStyle/>
          <a:p>
            <a:pPr marL="45720" indent="0">
              <a:buNone/>
            </a:pPr>
            <a:r>
              <a:rPr lang="de-CH" dirty="0">
                <a:solidFill>
                  <a:schemeClr val="tx1"/>
                </a:solidFill>
                <a:latin typeface="Arial" panose="020B0604020202020204" pitchFamily="34" charset="0"/>
                <a:cs typeface="Arial" panose="020B0604020202020204" pitchFamily="34" charset="0"/>
              </a:rPr>
              <a:t>Das Gleichgewicht zwischen Rahmen und Spielraum ist ein tragendes Element der Alltagsgestaltung. </a:t>
            </a:r>
          </a:p>
          <a:p>
            <a:pPr marL="45720" indent="0">
              <a:buNone/>
            </a:pPr>
            <a:r>
              <a:rPr lang="de-CH" b="1" dirty="0">
                <a:solidFill>
                  <a:schemeClr val="tx1"/>
                </a:solidFill>
                <a:latin typeface="Arial" panose="020B0604020202020204" pitchFamily="34" charset="0"/>
                <a:cs typeface="Arial" panose="020B0604020202020204" pitchFamily="34" charset="0"/>
              </a:rPr>
              <a:t>Dieses Gleichgewicht ist keine feste Größe, sondern muss immer wieder neu gefunden werden. </a:t>
            </a:r>
          </a:p>
          <a:p>
            <a:pPr marL="45720" indent="0">
              <a:buNone/>
            </a:pPr>
            <a:r>
              <a:rPr lang="de-CH" dirty="0">
                <a:solidFill>
                  <a:schemeClr val="tx1"/>
                </a:solidFill>
                <a:latin typeface="Arial" panose="020B0604020202020204" pitchFamily="34" charset="0"/>
                <a:cs typeface="Arial" panose="020B0604020202020204" pitchFamily="34" charset="0"/>
              </a:rPr>
              <a:t>Die Frage: ‘</a:t>
            </a:r>
            <a:r>
              <a:rPr lang="de-CH" i="1" dirty="0">
                <a:solidFill>
                  <a:schemeClr val="tx1"/>
                </a:solidFill>
                <a:latin typeface="Arial" panose="020B0604020202020204" pitchFamily="34" charset="0"/>
                <a:cs typeface="Arial" panose="020B0604020202020204" pitchFamily="34" charset="0"/>
              </a:rPr>
              <a:t>Wie ist es</a:t>
            </a:r>
            <a:r>
              <a:rPr lang="de-CH" dirty="0">
                <a:solidFill>
                  <a:schemeClr val="tx1"/>
                </a:solidFill>
                <a:latin typeface="Arial" panose="020B0604020202020204" pitchFamily="34" charset="0"/>
                <a:cs typeface="Arial" panose="020B0604020202020204" pitchFamily="34" charset="0"/>
              </a:rPr>
              <a:t> </a:t>
            </a:r>
            <a:r>
              <a:rPr lang="de-CH" i="1" dirty="0">
                <a:solidFill>
                  <a:schemeClr val="tx1"/>
                </a:solidFill>
                <a:latin typeface="Arial" panose="020B0604020202020204" pitchFamily="34" charset="0"/>
                <a:cs typeface="Arial" panose="020B0604020202020204" pitchFamily="34" charset="0"/>
              </a:rPr>
              <a:t>in dieser konkreten Situation, für diesen Menschen, unter diesen Rahmenbedingungen und was hat Priorität’ </a:t>
            </a:r>
            <a:r>
              <a:rPr lang="de-CH" dirty="0">
                <a:solidFill>
                  <a:schemeClr val="tx1"/>
                </a:solidFill>
                <a:latin typeface="Arial" panose="020B0604020202020204" pitchFamily="34" charset="0"/>
                <a:cs typeface="Arial" panose="020B0604020202020204" pitchFamily="34" charset="0"/>
              </a:rPr>
              <a:t>stellt sich stets von neuem. </a:t>
            </a:r>
          </a:p>
          <a:p>
            <a:pPr marL="45720" indent="0">
              <a:buNone/>
            </a:pPr>
            <a:r>
              <a:rPr lang="de-CH" b="1" dirty="0">
                <a:solidFill>
                  <a:schemeClr val="tx1"/>
                </a:solidFill>
                <a:latin typeface="Arial" panose="020B0604020202020204" pitchFamily="34" charset="0"/>
                <a:cs typeface="Arial" panose="020B0604020202020204" pitchFamily="34" charset="0"/>
              </a:rPr>
              <a:t>Rahmen und Spielraum bedingen sich gegenseitig, das eine ist nichts ohne das andere. </a:t>
            </a:r>
          </a:p>
        </p:txBody>
      </p:sp>
      <p:sp>
        <p:nvSpPr>
          <p:cNvPr id="4" name="Rechteck 3"/>
          <p:cNvSpPr/>
          <p:nvPr/>
        </p:nvSpPr>
        <p:spPr>
          <a:xfrm>
            <a:off x="414827" y="144329"/>
            <a:ext cx="7501541" cy="707886"/>
          </a:xfrm>
          <a:prstGeom prst="rect">
            <a:avLst/>
          </a:prstGeom>
        </p:spPr>
        <p:txBody>
          <a:bodyPr wrap="none">
            <a:spAutoFit/>
          </a:bodyPr>
          <a:lstStyle/>
          <a:p>
            <a:r>
              <a:rPr lang="de-CH" sz="3200" b="1" dirty="0">
                <a:latin typeface="Arial" panose="020B0604020202020204" pitchFamily="34" charset="0"/>
                <a:cs typeface="Arial" panose="020B0604020202020204" pitchFamily="34" charset="0"/>
              </a:rPr>
              <a:t>Was heißt </a:t>
            </a:r>
            <a:r>
              <a:rPr lang="de-CH" sz="4000" b="1" dirty="0" err="1">
                <a:latin typeface="Arial" panose="020B0604020202020204" pitchFamily="34" charset="0"/>
                <a:cs typeface="Arial" panose="020B0604020202020204" pitchFamily="34" charset="0"/>
              </a:rPr>
              <a:t>person</a:t>
            </a:r>
            <a:r>
              <a:rPr lang="de-CH" sz="3200" b="1" dirty="0" err="1">
                <a:latin typeface="Arial" panose="020B0604020202020204" pitchFamily="34" charset="0"/>
                <a:cs typeface="Arial" panose="020B0604020202020204" pitchFamily="34" charset="0"/>
              </a:rPr>
              <a:t>zentriert</a:t>
            </a:r>
            <a:r>
              <a:rPr lang="de-CH" sz="3200" b="1" dirty="0">
                <a:latin typeface="Arial" panose="020B0604020202020204" pitchFamily="34" charset="0"/>
                <a:cs typeface="Arial" panose="020B0604020202020204" pitchFamily="34" charset="0"/>
              </a:rPr>
              <a:t> arbeiten?</a:t>
            </a:r>
            <a:endParaRPr lang="de-CH" sz="3200" dirty="0"/>
          </a:p>
        </p:txBody>
      </p:sp>
      <p:sp>
        <p:nvSpPr>
          <p:cNvPr id="5" name="Datumsplatzhalter 4"/>
          <p:cNvSpPr>
            <a:spLocks noGrp="1"/>
          </p:cNvSpPr>
          <p:nvPr>
            <p:ph type="dt" sz="half" idx="10"/>
          </p:nvPr>
        </p:nvSpPr>
        <p:spPr/>
        <p:txBody>
          <a:bodyPr/>
          <a:lstStyle/>
          <a:p>
            <a:r>
              <a:rPr lang="de-CH"/>
              <a:t>19.09.2019</a:t>
            </a:r>
          </a:p>
        </p:txBody>
      </p:sp>
      <p:sp>
        <p:nvSpPr>
          <p:cNvPr id="6" name="Fußzeilenplatzhalter 5"/>
          <p:cNvSpPr>
            <a:spLocks noGrp="1"/>
          </p:cNvSpPr>
          <p:nvPr>
            <p:ph type="ftr" sz="quarter" idx="11"/>
          </p:nvPr>
        </p:nvSpPr>
        <p:spPr/>
        <p:txBody>
          <a:bodyPr/>
          <a:lstStyle/>
          <a:p>
            <a:r>
              <a:rPr lang="de-CH"/>
              <a:t>www.mensch-zuerst schweiz          GT</a:t>
            </a:r>
          </a:p>
        </p:txBody>
      </p:sp>
      <p:sp>
        <p:nvSpPr>
          <p:cNvPr id="7" name="Foliennummernplatzhalter 6"/>
          <p:cNvSpPr>
            <a:spLocks noGrp="1"/>
          </p:cNvSpPr>
          <p:nvPr>
            <p:ph type="sldNum" sz="quarter" idx="12"/>
          </p:nvPr>
        </p:nvSpPr>
        <p:spPr/>
        <p:txBody>
          <a:bodyPr/>
          <a:lstStyle/>
          <a:p>
            <a:fld id="{C5862FD9-B984-4720-B0C8-7AE789D99EA0}" type="slidenum">
              <a:rPr lang="de-CH" smtClean="0"/>
              <a:t>8</a:t>
            </a:fld>
            <a:endParaRPr lang="de-CH"/>
          </a:p>
        </p:txBody>
      </p:sp>
    </p:spTree>
    <p:extLst>
      <p:ext uri="{BB962C8B-B14F-4D97-AF65-F5344CB8AC3E}">
        <p14:creationId xmlns:p14="http://schemas.microsoft.com/office/powerpoint/2010/main" val="70970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9882605" y="298670"/>
            <a:ext cx="1883827" cy="774259"/>
          </a:xfrm>
          <a:prstGeom prst="rect">
            <a:avLst/>
          </a:prstGeom>
        </p:spPr>
      </p:pic>
      <p:pic>
        <p:nvPicPr>
          <p:cNvPr id="5" name="Grafik 4"/>
          <p:cNvPicPr>
            <a:picLocks noChangeAspect="1"/>
          </p:cNvPicPr>
          <p:nvPr/>
        </p:nvPicPr>
        <p:blipFill>
          <a:blip r:embed="rId4"/>
          <a:stretch>
            <a:fillRect/>
          </a:stretch>
        </p:blipFill>
        <p:spPr>
          <a:xfrm>
            <a:off x="2357951" y="2212546"/>
            <a:ext cx="7379169" cy="3785514"/>
          </a:xfrm>
          <a:prstGeom prst="rect">
            <a:avLst/>
          </a:prstGeom>
        </p:spPr>
      </p:pic>
      <p:pic>
        <p:nvPicPr>
          <p:cNvPr id="6" name="Grafik 5"/>
          <p:cNvPicPr>
            <a:picLocks noChangeAspect="1"/>
          </p:cNvPicPr>
          <p:nvPr/>
        </p:nvPicPr>
        <p:blipFill>
          <a:blip r:embed="rId5"/>
          <a:stretch>
            <a:fillRect/>
          </a:stretch>
        </p:blipFill>
        <p:spPr>
          <a:xfrm>
            <a:off x="2918904" y="2824320"/>
            <a:ext cx="6257261" cy="2561966"/>
          </a:xfrm>
          <a:prstGeom prst="rect">
            <a:avLst/>
          </a:prstGeom>
        </p:spPr>
      </p:pic>
      <p:pic>
        <p:nvPicPr>
          <p:cNvPr id="7" name="Grafik 6"/>
          <p:cNvPicPr>
            <a:picLocks noChangeAspect="1"/>
          </p:cNvPicPr>
          <p:nvPr/>
        </p:nvPicPr>
        <p:blipFill>
          <a:blip r:embed="rId6"/>
          <a:stretch>
            <a:fillRect/>
          </a:stretch>
        </p:blipFill>
        <p:spPr>
          <a:xfrm>
            <a:off x="4261251" y="3695585"/>
            <a:ext cx="3572566" cy="705300"/>
          </a:xfrm>
          <a:prstGeom prst="rect">
            <a:avLst/>
          </a:prstGeom>
        </p:spPr>
      </p:pic>
      <p:sp>
        <p:nvSpPr>
          <p:cNvPr id="8" name="Rechteck 7"/>
          <p:cNvSpPr/>
          <p:nvPr/>
        </p:nvSpPr>
        <p:spPr>
          <a:xfrm>
            <a:off x="3002897" y="2366579"/>
            <a:ext cx="1492716" cy="369332"/>
          </a:xfrm>
          <a:prstGeom prst="rect">
            <a:avLst/>
          </a:prstGeom>
        </p:spPr>
        <p:txBody>
          <a:bodyPr wrap="none">
            <a:spAutoFit/>
          </a:bodyPr>
          <a:lstStyle/>
          <a:p>
            <a:r>
              <a:rPr lang="de-CH" b="1" dirty="0">
                <a:latin typeface="Arial" pitchFamily="34" charset="0"/>
                <a:cs typeface="Arial" pitchFamily="34" charset="0"/>
              </a:rPr>
              <a:t>überfordern</a:t>
            </a:r>
          </a:p>
        </p:txBody>
      </p:sp>
      <p:sp>
        <p:nvSpPr>
          <p:cNvPr id="9" name="Rechteck 8"/>
          <p:cNvSpPr/>
          <p:nvPr/>
        </p:nvSpPr>
        <p:spPr>
          <a:xfrm>
            <a:off x="2157885" y="5965989"/>
            <a:ext cx="7946406" cy="400110"/>
          </a:xfrm>
          <a:prstGeom prst="rect">
            <a:avLst/>
          </a:prstGeom>
        </p:spPr>
        <p:txBody>
          <a:bodyPr wrap="none">
            <a:spAutoFit/>
          </a:bodyPr>
          <a:lstStyle/>
          <a:p>
            <a:r>
              <a:rPr lang="de-CH" sz="2000" b="1" dirty="0">
                <a:latin typeface="Arial" charset="0"/>
              </a:rPr>
              <a:t>Balance zwischen ÜBERBEHÜTEN und ÜBERFORDERN finden.</a:t>
            </a:r>
          </a:p>
        </p:txBody>
      </p:sp>
      <p:sp>
        <p:nvSpPr>
          <p:cNvPr id="10" name="Textfeld 9"/>
          <p:cNvSpPr txBox="1"/>
          <p:nvPr/>
        </p:nvSpPr>
        <p:spPr>
          <a:xfrm>
            <a:off x="9224279" y="1072929"/>
            <a:ext cx="1937921" cy="923330"/>
          </a:xfrm>
          <a:prstGeom prst="rect">
            <a:avLst/>
          </a:prstGeom>
          <a:noFill/>
        </p:spPr>
        <p:txBody>
          <a:bodyPr wrap="square" rtlCol="0">
            <a:spAutoFit/>
          </a:bodyPr>
          <a:lstStyle/>
          <a:p>
            <a:r>
              <a:rPr lang="de-CH" dirty="0"/>
              <a:t>Anlehnung an ein holländisches Model. (WKS)</a:t>
            </a:r>
          </a:p>
        </p:txBody>
      </p:sp>
      <p:sp>
        <p:nvSpPr>
          <p:cNvPr id="11" name="Textfeld 10"/>
          <p:cNvSpPr txBox="1"/>
          <p:nvPr/>
        </p:nvSpPr>
        <p:spPr>
          <a:xfrm>
            <a:off x="5293914" y="3863569"/>
            <a:ext cx="2108886" cy="369332"/>
          </a:xfrm>
          <a:prstGeom prst="rect">
            <a:avLst/>
          </a:prstGeom>
          <a:solidFill>
            <a:srgbClr val="FF0000"/>
          </a:solidFill>
        </p:spPr>
        <p:txBody>
          <a:bodyPr wrap="square" rtlCol="0">
            <a:spAutoFit/>
          </a:bodyPr>
          <a:lstStyle/>
          <a:p>
            <a:r>
              <a:rPr lang="de-CH" b="1" dirty="0"/>
              <a:t>überbehüten</a:t>
            </a:r>
          </a:p>
        </p:txBody>
      </p:sp>
      <p:sp>
        <p:nvSpPr>
          <p:cNvPr id="12" name="Rechteck 11"/>
          <p:cNvSpPr/>
          <p:nvPr/>
        </p:nvSpPr>
        <p:spPr>
          <a:xfrm>
            <a:off x="506869" y="126976"/>
            <a:ext cx="7501541" cy="707886"/>
          </a:xfrm>
          <a:prstGeom prst="rect">
            <a:avLst/>
          </a:prstGeom>
        </p:spPr>
        <p:txBody>
          <a:bodyPr wrap="none">
            <a:spAutoFit/>
          </a:bodyPr>
          <a:lstStyle/>
          <a:p>
            <a:r>
              <a:rPr lang="de-CH" sz="3200" b="1" dirty="0">
                <a:latin typeface="Arial" panose="020B0604020202020204" pitchFamily="34" charset="0"/>
                <a:cs typeface="Arial" panose="020B0604020202020204" pitchFamily="34" charset="0"/>
              </a:rPr>
              <a:t>Was heißt </a:t>
            </a:r>
            <a:r>
              <a:rPr lang="de-CH" sz="4000" b="1" dirty="0" err="1">
                <a:latin typeface="Arial" panose="020B0604020202020204" pitchFamily="34" charset="0"/>
                <a:cs typeface="Arial" panose="020B0604020202020204" pitchFamily="34" charset="0"/>
              </a:rPr>
              <a:t>person</a:t>
            </a:r>
            <a:r>
              <a:rPr lang="de-CH" sz="3200" b="1" dirty="0" err="1">
                <a:latin typeface="Arial" panose="020B0604020202020204" pitchFamily="34" charset="0"/>
                <a:cs typeface="Arial" panose="020B0604020202020204" pitchFamily="34" charset="0"/>
              </a:rPr>
              <a:t>zentriert</a:t>
            </a:r>
            <a:r>
              <a:rPr lang="de-CH" sz="3200" b="1" dirty="0">
                <a:latin typeface="Arial" panose="020B0604020202020204" pitchFamily="34" charset="0"/>
                <a:cs typeface="Arial" panose="020B0604020202020204" pitchFamily="34" charset="0"/>
              </a:rPr>
              <a:t> arbeiten?</a:t>
            </a:r>
            <a:endParaRPr lang="de-CH" sz="3200" dirty="0"/>
          </a:p>
        </p:txBody>
      </p:sp>
      <p:sp>
        <p:nvSpPr>
          <p:cNvPr id="13" name="Datumsplatzhalter 12"/>
          <p:cNvSpPr>
            <a:spLocks noGrp="1"/>
          </p:cNvSpPr>
          <p:nvPr>
            <p:ph type="dt" sz="half" idx="10"/>
          </p:nvPr>
        </p:nvSpPr>
        <p:spPr/>
        <p:txBody>
          <a:bodyPr/>
          <a:lstStyle/>
          <a:p>
            <a:r>
              <a:rPr lang="de-CH"/>
              <a:t>19.09.2019</a:t>
            </a:r>
          </a:p>
        </p:txBody>
      </p:sp>
      <p:sp>
        <p:nvSpPr>
          <p:cNvPr id="14" name="Fußzeilenplatzhalter 13"/>
          <p:cNvSpPr>
            <a:spLocks noGrp="1"/>
          </p:cNvSpPr>
          <p:nvPr>
            <p:ph type="ftr" sz="quarter" idx="11"/>
          </p:nvPr>
        </p:nvSpPr>
        <p:spPr/>
        <p:txBody>
          <a:bodyPr/>
          <a:lstStyle/>
          <a:p>
            <a:r>
              <a:rPr lang="de-CH"/>
              <a:t>www.mensch-zuerst schweiz          GT</a:t>
            </a:r>
          </a:p>
        </p:txBody>
      </p:sp>
      <p:sp>
        <p:nvSpPr>
          <p:cNvPr id="15" name="Foliennummernplatzhalter 14"/>
          <p:cNvSpPr>
            <a:spLocks noGrp="1"/>
          </p:cNvSpPr>
          <p:nvPr>
            <p:ph type="sldNum" sz="quarter" idx="12"/>
          </p:nvPr>
        </p:nvSpPr>
        <p:spPr/>
        <p:txBody>
          <a:bodyPr/>
          <a:lstStyle/>
          <a:p>
            <a:fld id="{C5862FD9-B984-4720-B0C8-7AE789D99EA0}" type="slidenum">
              <a:rPr lang="de-CH" smtClean="0"/>
              <a:t>9</a:t>
            </a:fld>
            <a:endParaRPr lang="de-CH"/>
          </a:p>
        </p:txBody>
      </p:sp>
      <p:sp>
        <p:nvSpPr>
          <p:cNvPr id="16" name="Rechteck 15">
            <a:extLst>
              <a:ext uri="{FF2B5EF4-FFF2-40B4-BE49-F238E27FC236}">
                <a16:creationId xmlns="" xmlns:a16="http://schemas.microsoft.com/office/drawing/2014/main" id="{B3675CA3-32C3-4AFF-B74D-23004116E1C6}"/>
              </a:ext>
            </a:extLst>
          </p:cNvPr>
          <p:cNvSpPr/>
          <p:nvPr/>
        </p:nvSpPr>
        <p:spPr>
          <a:xfrm>
            <a:off x="3308747" y="1092701"/>
            <a:ext cx="5078634" cy="954107"/>
          </a:xfrm>
          <a:prstGeom prst="rect">
            <a:avLst/>
          </a:prstGeom>
          <a:noFill/>
        </p:spPr>
        <p:txBody>
          <a:bodyPr wrap="none" lIns="91440" tIns="45720" rIns="91440" bIns="45720">
            <a:spAutoFit/>
          </a:bodyPr>
          <a:lstStyle/>
          <a:p>
            <a:pPr algn="ctr"/>
            <a:r>
              <a:rPr lang="de-CH" sz="2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Das Gleichgewicht zwischen</a:t>
            </a:r>
            <a:br>
              <a:rPr lang="de-CH" sz="2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br>
            <a:r>
              <a:rPr lang="de-CH" sz="2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Rahmen und Spielraum:</a:t>
            </a:r>
            <a:endParaRPr lang="de-CH" sz="2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7" name="Rechteck 16">
            <a:extLst>
              <a:ext uri="{FF2B5EF4-FFF2-40B4-BE49-F238E27FC236}">
                <a16:creationId xmlns="" xmlns:a16="http://schemas.microsoft.com/office/drawing/2014/main" id="{5B354619-959A-4DF6-8629-EB8D31ABFAF3}"/>
              </a:ext>
            </a:extLst>
          </p:cNvPr>
          <p:cNvSpPr/>
          <p:nvPr/>
        </p:nvSpPr>
        <p:spPr>
          <a:xfrm>
            <a:off x="3362692" y="2997779"/>
            <a:ext cx="5075427" cy="461665"/>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de-CH" sz="2400" b="1" cap="none" spc="0" dirty="0">
                <a:ln/>
                <a:solidFill>
                  <a:srgbClr val="7030A0"/>
                </a:solidFill>
                <a:effectLst/>
                <a:latin typeface="Arial" charset="0"/>
              </a:rPr>
              <a:t>Freiräume der Selbstbestimmung</a:t>
            </a:r>
            <a:endParaRPr lang="de-CH" sz="2400" b="1" cap="none" spc="0" dirty="0">
              <a:ln/>
              <a:solidFill>
                <a:srgbClr val="7030A0"/>
              </a:solidFill>
              <a:effectLst/>
            </a:endParaRPr>
          </a:p>
        </p:txBody>
      </p:sp>
    </p:spTree>
    <p:extLst>
      <p:ext uri="{BB962C8B-B14F-4D97-AF65-F5344CB8AC3E}">
        <p14:creationId xmlns:p14="http://schemas.microsoft.com/office/powerpoint/2010/main" val="26881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938</Words>
  <Application>Microsoft Office PowerPoint</Application>
  <PresentationFormat>Benutzerdefiniert</PresentationFormat>
  <Paragraphs>174</Paragraphs>
  <Slides>19</Slides>
  <Notes>19</Notes>
  <HiddenSlides>0</HiddenSlides>
  <MMClips>0</MMClips>
  <ScaleCrop>false</ScaleCrop>
  <HeadingPairs>
    <vt:vector size="4" baseType="variant">
      <vt:variant>
        <vt:lpstr>Design</vt:lpstr>
      </vt:variant>
      <vt:variant>
        <vt:i4>1</vt:i4>
      </vt:variant>
      <vt:variant>
        <vt:lpstr>Folientitel</vt:lpstr>
      </vt:variant>
      <vt:variant>
        <vt:i4>19</vt:i4>
      </vt:variant>
    </vt:vector>
  </HeadingPairs>
  <TitlesOfParts>
    <vt:vector size="20" baseType="lpstr">
      <vt:lpstr>Basis</vt:lpstr>
      <vt:lpstr>Was heißt personzentriert arbeiten? </vt:lpstr>
      <vt:lpstr>Bücher, die Marlis Pörtner geschrieben hat:</vt:lpstr>
      <vt:lpstr>Die Grundhaltungen der personenzentrierten Gesprächsthe­rapie</vt:lpstr>
      <vt:lpstr>Was heißt personzentriert arbeiten?</vt:lpstr>
      <vt:lpstr>PowerPoint-Präsentation</vt:lpstr>
      <vt:lpstr>Was heißt personzentriert arbeiten?</vt:lpstr>
      <vt:lpstr>Was heißt personzentriert arbeiten?</vt:lpstr>
      <vt:lpstr>Das Gleichgewicht zwischen Rahmen und Spielraum:</vt:lpstr>
      <vt:lpstr>PowerPoint-Präsentation</vt:lpstr>
      <vt:lpstr>PowerPoint-Präsentation</vt:lpstr>
      <vt:lpstr>Stützen für selbstständiges Handeln </vt:lpstr>
      <vt:lpstr>Was heißt personzentriert arbeiten?</vt:lpstr>
      <vt:lpstr>Was heißt personzentriert arbeiten?</vt:lpstr>
      <vt:lpstr>Was heißt personzentriert arbeiten?</vt:lpstr>
      <vt:lpstr>Was heißt personzentriert arbeiten?</vt:lpstr>
      <vt:lpstr>Was heißt personzentriert arbeiten?</vt:lpstr>
      <vt:lpstr>Was heißt personzentriert arbeiten?</vt:lpstr>
      <vt:lpstr>Was heißt personzentriert arbeiten?</vt:lpstr>
      <vt:lpstr>Was heißt personzentriert arbeiten?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 heißt personzentriert arbeiten?</dc:title>
  <dc:creator>Vortrag</dc:creator>
  <cp:lastModifiedBy>Silvan Stricker</cp:lastModifiedBy>
  <cp:revision>53</cp:revision>
  <cp:lastPrinted>2019-09-14T18:59:27Z</cp:lastPrinted>
  <dcterms:created xsi:type="dcterms:W3CDTF">2019-06-12T16:16:01Z</dcterms:created>
  <dcterms:modified xsi:type="dcterms:W3CDTF">2019-09-16T14:42:49Z</dcterms:modified>
</cp:coreProperties>
</file>