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611" r:id="rId2"/>
    <p:sldId id="612" r:id="rId3"/>
    <p:sldId id="613" r:id="rId4"/>
    <p:sldId id="614" r:id="rId5"/>
    <p:sldId id="616" r:id="rId6"/>
    <p:sldId id="617" r:id="rId7"/>
    <p:sldId id="618" r:id="rId8"/>
    <p:sldId id="619" r:id="rId9"/>
    <p:sldId id="620" r:id="rId10"/>
    <p:sldId id="621" r:id="rId11"/>
    <p:sldId id="622" r:id="rId12"/>
    <p:sldId id="633" r:id="rId13"/>
    <p:sldId id="623" r:id="rId14"/>
    <p:sldId id="624" r:id="rId15"/>
    <p:sldId id="625" r:id="rId16"/>
    <p:sldId id="626" r:id="rId17"/>
    <p:sldId id="627" r:id="rId18"/>
    <p:sldId id="628" r:id="rId19"/>
    <p:sldId id="629" r:id="rId20"/>
    <p:sldId id="602" r:id="rId21"/>
  </p:sldIdLst>
  <p:sldSz cx="9144000" cy="6858000" type="screen4x3"/>
  <p:notesSz cx="6805613" cy="99441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ita Mueller-Rueegg" initials="MUI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245"/>
    <a:srgbClr val="C3375A"/>
    <a:srgbClr val="5CC454"/>
    <a:srgbClr val="EBD21E"/>
    <a:srgbClr val="00FF99"/>
    <a:srgbClr val="AACD4B"/>
    <a:srgbClr val="00CC00"/>
    <a:srgbClr val="2D9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0867" autoAdjust="0"/>
    <p:restoredTop sz="99710" autoAdjust="0"/>
  </p:normalViewPr>
  <p:slideViewPr>
    <p:cSldViewPr>
      <p:cViewPr>
        <p:scale>
          <a:sx n="100" d="100"/>
          <a:sy n="100" d="100"/>
        </p:scale>
        <p:origin x="-372" y="-72"/>
      </p:cViewPr>
      <p:guideLst>
        <p:guide orient="horz" pos="663"/>
        <p:guide orient="horz" pos="1162"/>
        <p:guide orient="horz" pos="3203"/>
        <p:guide orient="horz" pos="1842"/>
        <p:guide pos="1020"/>
        <p:guide pos="5556"/>
        <p:guide pos="6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392" y="-90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4" y="2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4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930E5C7-B1BF-4CA8-A1E7-2F6EE7A2724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009280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4" y="2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5" y="4723171"/>
            <a:ext cx="5445126" cy="447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4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662874-8309-4B52-8F91-FBB591E7E37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21516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b="1" dirty="0" smtClean="0"/>
          </a:p>
        </p:txBody>
      </p:sp>
      <p:sp>
        <p:nvSpPr>
          <p:cNvPr id="440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906E49-B9E2-4E27-AD4F-7DD32482A8C1}" type="slidenum">
              <a:rPr lang="de-CH" altLang="de-DE" smtClean="0"/>
              <a:pPr eaLnBrk="1" hangingPunct="1">
                <a:spcBef>
                  <a:spcPct val="0"/>
                </a:spcBef>
              </a:pPr>
              <a:t>1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50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957F0-215D-4D3F-816C-81D2792A33B8}" type="slidenum">
              <a:rPr lang="de-CH" altLang="de-DE" smtClean="0"/>
              <a:pPr eaLnBrk="1" hangingPunct="1">
                <a:spcBef>
                  <a:spcPct val="0"/>
                </a:spcBef>
              </a:pPr>
              <a:t>20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 dirty="0" smtClean="0"/>
              <a:t>Hier kommt zuerst ein</a:t>
            </a:r>
            <a:r>
              <a:rPr lang="de-CH" altLang="de-DE" baseline="0" dirty="0" smtClean="0"/>
              <a:t> Ausschnitt aus dem Radiobeitrag SRF 1 mit Herrn X (Modellprojekt InBeZug, er ist aus der Zuwebe in eine eigene Wohnung gezogen und wird jetzt </a:t>
            </a:r>
            <a:r>
              <a:rPr lang="de-CH" altLang="de-DE" baseline="0" smtClean="0"/>
              <a:t>ambulant betreut)</a:t>
            </a:r>
            <a:endParaRPr lang="de-CH" altLang="de-DE" dirty="0" smtClean="0"/>
          </a:p>
        </p:txBody>
      </p:sp>
      <p:sp>
        <p:nvSpPr>
          <p:cNvPr id="614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C866E1-162E-4BC9-8654-4BB3ED9CA8A6}" type="slidenum">
              <a:rPr lang="de-CH" altLang="de-DE" smtClean="0"/>
              <a:pPr eaLnBrk="1" hangingPunct="1">
                <a:spcBef>
                  <a:spcPct val="0"/>
                </a:spcBef>
              </a:pPr>
              <a:t>2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50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957F0-215D-4D3F-816C-81D2792A33B8}" type="slidenum">
              <a:rPr lang="de-CH" altLang="de-DE" smtClean="0"/>
              <a:pPr eaLnBrk="1" hangingPunct="1">
                <a:spcBef>
                  <a:spcPct val="0"/>
                </a:spcBef>
              </a:pPr>
              <a:t>3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50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957F0-215D-4D3F-816C-81D2792A33B8}" type="slidenum">
              <a:rPr lang="de-CH" altLang="de-DE" smtClean="0"/>
              <a:pPr eaLnBrk="1" hangingPunct="1">
                <a:spcBef>
                  <a:spcPct val="0"/>
                </a:spcBef>
              </a:pPr>
              <a:t>4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8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410FE2-09B8-4164-A900-29028D86CA36}" type="slidenum">
              <a:rPr lang="de-CH" altLang="de-DE" smtClean="0"/>
              <a:pPr eaLnBrk="1" hangingPunct="1">
                <a:spcBef>
                  <a:spcPct val="0"/>
                </a:spcBef>
              </a:pPr>
              <a:t>7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50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B957F0-215D-4D3F-816C-81D2792A33B8}" type="slidenum">
              <a:rPr lang="de-CH" altLang="de-DE" smtClean="0"/>
              <a:pPr eaLnBrk="1" hangingPunct="1">
                <a:spcBef>
                  <a:spcPct val="0"/>
                </a:spcBef>
              </a:pPr>
              <a:t>8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8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410FE2-09B8-4164-A900-29028D86CA36}" type="slidenum">
              <a:rPr lang="de-CH" altLang="de-DE" smtClean="0"/>
              <a:pPr eaLnBrk="1" hangingPunct="1">
                <a:spcBef>
                  <a:spcPct val="0"/>
                </a:spcBef>
              </a:pPr>
              <a:t>9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8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410FE2-09B8-4164-A900-29028D86CA36}" type="slidenum">
              <a:rPr lang="de-CH" altLang="de-DE" smtClean="0"/>
              <a:pPr eaLnBrk="1" hangingPunct="1">
                <a:spcBef>
                  <a:spcPct val="0"/>
                </a:spcBef>
              </a:pPr>
              <a:t>10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  <p:sp>
        <p:nvSpPr>
          <p:cNvPr id="460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90CF40-B6EB-4172-9204-1301595D3055}" type="slidenum">
              <a:rPr lang="de-CH" altLang="de-DE" smtClean="0"/>
              <a:pPr eaLnBrk="1" hangingPunct="1">
                <a:spcBef>
                  <a:spcPct val="0"/>
                </a:spcBef>
              </a:pPr>
              <a:t>19</a:t>
            </a:fld>
            <a:endParaRPr lang="de-CH" altLang="de-DE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19.09.2019</a:t>
            </a:r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34925" y="2924175"/>
            <a:ext cx="9213850" cy="2879725"/>
          </a:xfrm>
          <a:prstGeom prst="rect">
            <a:avLst/>
          </a:prstGeom>
          <a:solidFill>
            <a:srgbClr val="0070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pic>
        <p:nvPicPr>
          <p:cNvPr id="5" name="Picture 10" descr="logo_zug_rgb_1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436563"/>
            <a:ext cx="2894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3068638"/>
            <a:ext cx="7200900" cy="792162"/>
          </a:xfrm>
          <a:solidFill>
            <a:srgbClr val="0070B8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70B8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smtClean="0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noProof="0" smtClean="0"/>
              <a:t>Titelmasterformat bearbeiten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60800"/>
            <a:ext cx="7200900" cy="1511300"/>
          </a:xfrm>
          <a:solidFill>
            <a:srgbClr val="0070B8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70B8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smtClean="0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noProof="0" smtClean="0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3725" y="260350"/>
            <a:ext cx="4678363" cy="144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D98C1028-308A-41CF-B2CA-1F221DE774B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93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7A2173DA-A429-42D7-91C2-38EAE5B964A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536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77050" y="1052513"/>
            <a:ext cx="1943100" cy="40322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42988" y="1052513"/>
            <a:ext cx="5681662" cy="40322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8A8DA06E-DE54-41E7-A9F0-89A360298C7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7578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2988" y="1052513"/>
            <a:ext cx="7777162" cy="6477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1042988" y="1844675"/>
            <a:ext cx="7777162" cy="3240088"/>
          </a:xfrm>
        </p:spPr>
        <p:txBody>
          <a:bodyPr/>
          <a:lstStyle/>
          <a:p>
            <a:pPr lvl="0"/>
            <a:endParaRPr lang="de-CH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FC92BB1D-B2EA-499E-879F-FD40EC50B2A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193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88350" y="6453188"/>
            <a:ext cx="431800" cy="144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544E0B2C-B01B-481E-B591-8AA5F88C765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6814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9C47D20D-FDC7-45F4-975E-21CFBB25EEB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875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42988" y="1844675"/>
            <a:ext cx="3811587" cy="324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06975" y="1844675"/>
            <a:ext cx="3813175" cy="324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A4B178BA-BE10-4071-840E-7CBC9802C23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41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266C57E4-76E3-4ADF-A1E3-BBE0B64287E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751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9D0CA961-46E1-47FA-9C2F-CFE909FF659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766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88350" y="6454775"/>
            <a:ext cx="431800" cy="144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EAF3133C-59C1-4029-8F32-F666E97B34B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963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578BF9ED-5146-458C-B829-3274C39C400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677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Seite </a:t>
            </a:r>
            <a:fld id="{7ABD83DA-90B5-4C1C-8A82-10BC02C0A4C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747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1052513"/>
            <a:ext cx="77771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844675"/>
            <a:ext cx="777716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Textmasterformate durch Klicken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2088" y="260350"/>
            <a:ext cx="576262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r>
              <a:rPr lang="de-DE" smtClean="0"/>
              <a:t>00.00.0000</a:t>
            </a:r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260350"/>
            <a:ext cx="467995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260350"/>
            <a:ext cx="43180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r>
              <a:rPr lang="de-CH"/>
              <a:t>Seite </a:t>
            </a:r>
            <a:fld id="{1F76186D-D8F3-421C-AC70-91463906CFE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pic>
        <p:nvPicPr>
          <p:cNvPr id="1031" name="Picture 7" descr="logo_zug_klein_rgb_1mm"/>
          <p:cNvPicPr preferRelativeResize="0"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20663"/>
            <a:ext cx="149066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52" r:id="rId3"/>
    <p:sldLayoutId id="2147484253" r:id="rId4"/>
    <p:sldLayoutId id="2147484254" r:id="rId5"/>
    <p:sldLayoutId id="2147484255" r:id="rId6"/>
    <p:sldLayoutId id="2147484263" r:id="rId7"/>
    <p:sldLayoutId id="2147484256" r:id="rId8"/>
    <p:sldLayoutId id="2147484257" r:id="rId9"/>
    <p:sldLayoutId id="2147484258" r:id="rId10"/>
    <p:sldLayoutId id="2147484259" r:id="rId11"/>
    <p:sldLayoutId id="2147484260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40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2pPr>
      <a:lvl3pPr marL="723900" indent="-3667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3pPr>
      <a:lvl4pPr marL="1068388" indent="-342900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4pPr>
      <a:lvl5pPr marL="1449388" indent="-3794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5pPr>
      <a:lvl6pPr marL="1897063" indent="-369888" algn="l" rtl="0" fontAlgn="base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6pPr>
      <a:lvl7pPr marL="2354263" indent="-369888" algn="l" rtl="0" fontAlgn="base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7pPr>
      <a:lvl8pPr marL="2811463" indent="-369888" algn="l" rtl="0" fontAlgn="base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8pPr>
      <a:lvl9pPr marL="3268663" indent="-369888" algn="l" rtl="0" fontAlgn="base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png"/><Relationship Id="rId4" Type="http://schemas.openxmlformats.org/officeDocument/2006/relationships/oleObject" Target="../embeddings/Microsoft_Excel_97-2003_Worksheet1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2ahUKEwiZqKTK5JLgAhVILVAKHTZmDnIQjRx6BAgBEAU&amp;url=https://www.shz.de/tipps-trends/lifestyle/aktiv-in-sh/wahrzeichen-der-nordsee-wattwandern-am-leuchtturm-id17387401.html&amp;psig=AOvVaw0MR6mWnlbTtygDWt0Kmkmz&amp;ust=154884420949900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mbed/Az7lJfNiSAs?autoplay=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hyperlink" Target="http://www.google.com/url?sa=i&amp;rct=j&amp;q=&amp;esrc=s&amp;source=images&amp;cd=&amp;ved=2ahUKEwi3maaCguHfAhX7VBUIHYRpD0UQjRx6BAgBEAU&amp;url=http://de.coolclips.com/m/vektoren/tran0438/Kreuzfahrt-Schiffe/&amp;psig=AOvVaw3g7c294TBgrPyfZtMXqQUg&amp;ust=1547134146660696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Personenzentrierung im</a:t>
            </a:r>
            <a:br>
              <a:rPr lang="de-CH" dirty="0" smtClean="0"/>
            </a:br>
            <a:r>
              <a:rPr lang="de-CH" dirty="0" smtClean="0"/>
              <a:t>kantonalen Unterstützungssystem</a:t>
            </a:r>
            <a:r>
              <a:rPr lang="de-CH" dirty="0"/>
              <a:t/>
            </a:r>
            <a:br>
              <a:rPr lang="de-CH" dirty="0"/>
            </a:br>
            <a:r>
              <a:rPr lang="de-CH" altLang="de-DE" dirty="0"/>
              <a:t/>
            </a:r>
            <a:br>
              <a:rPr lang="de-CH" altLang="de-DE" dirty="0"/>
            </a:br>
            <a:r>
              <a:rPr lang="de-CH" altLang="de-DE" sz="2400" dirty="0" smtClean="0"/>
              <a:t>Thementagung InBeZug 19. September 2019</a:t>
            </a:r>
            <a:endParaRPr lang="de-CH" altLang="de-DE" sz="2400" dirty="0"/>
          </a:p>
        </p:txBody>
      </p:sp>
    </p:spTree>
    <p:extLst>
      <p:ext uri="{BB962C8B-B14F-4D97-AF65-F5344CB8AC3E}">
        <p14:creationId xmlns:p14="http://schemas.microsoft.com/office/powerpoint/2010/main" val="13484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 1"/>
          <p:cNvSpPr txBox="1">
            <a:spLocks/>
          </p:cNvSpPr>
          <p:nvPr/>
        </p:nvSpPr>
        <p:spPr>
          <a:xfrm>
            <a:off x="927912" y="681384"/>
            <a:ext cx="7777162" cy="6477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Narrow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Narrow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Narrow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Narrow" pitchFamily="34" charset="0"/>
                <a:cs typeface="Arial" charset="0"/>
              </a:defRPr>
            </a:lvl9pPr>
          </a:lstStyle>
          <a:p>
            <a:r>
              <a:rPr lang="de-CH" sz="2800" kern="0" dirty="0" smtClean="0"/>
              <a:t>Bedarfsabklärung/-überprüfung</a:t>
            </a:r>
            <a:endParaRPr lang="de-CH" sz="2800" kern="0" dirty="0"/>
          </a:p>
        </p:txBody>
      </p:sp>
      <p:sp>
        <p:nvSpPr>
          <p:cNvPr id="35" name="Foliennummernplatzhalter 3"/>
          <p:cNvSpPr txBox="1">
            <a:spLocks/>
          </p:cNvSpPr>
          <p:nvPr/>
        </p:nvSpPr>
        <p:spPr bwMode="auto">
          <a:xfrm>
            <a:off x="8388350" y="6453188"/>
            <a:ext cx="43180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600" kern="1200">
                <a:solidFill>
                  <a:schemeClr val="tx1"/>
                </a:solidFill>
                <a:latin typeface="Arial Narrow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de-CH" smtClean="0"/>
              <a:t>Seite </a:t>
            </a:r>
            <a:fld id="{544E0B2C-B01B-481E-B591-8AA5F88C765C}" type="slidenum">
              <a:rPr lang="de-CH" smtClean="0"/>
              <a:pPr>
                <a:defRPr/>
              </a:pPr>
              <a:t>10</a:t>
            </a:fld>
            <a:endParaRPr lang="de-CH"/>
          </a:p>
        </p:txBody>
      </p:sp>
      <p:sp>
        <p:nvSpPr>
          <p:cNvPr id="37" name="Pfeil nach unten 36"/>
          <p:cNvSpPr/>
          <p:nvPr/>
        </p:nvSpPr>
        <p:spPr bwMode="auto">
          <a:xfrm>
            <a:off x="2198726" y="3679514"/>
            <a:ext cx="504056" cy="65991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8" name="Pfeil nach unten 37"/>
          <p:cNvSpPr/>
          <p:nvPr/>
        </p:nvSpPr>
        <p:spPr bwMode="auto">
          <a:xfrm>
            <a:off x="4484289" y="3670395"/>
            <a:ext cx="504056" cy="60567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1936285" y="4468427"/>
            <a:ext cx="1340432" cy="40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Ambulant</a:t>
            </a:r>
            <a:endParaRPr lang="de-CH" dirty="0"/>
          </a:p>
        </p:txBody>
      </p:sp>
      <p:sp>
        <p:nvSpPr>
          <p:cNvPr id="40" name="Textfeld 39"/>
          <p:cNvSpPr txBox="1"/>
          <p:nvPr/>
        </p:nvSpPr>
        <p:spPr>
          <a:xfrm>
            <a:off x="4104201" y="4468426"/>
            <a:ext cx="1279517" cy="40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Stationär</a:t>
            </a:r>
            <a:endParaRPr lang="de-CH" dirty="0"/>
          </a:p>
        </p:txBody>
      </p:sp>
      <p:pic>
        <p:nvPicPr>
          <p:cNvPr id="41" name="Picture 13" descr="C:\Users\stlv\AppData\Local\Microsoft\Windows\Temporary Internet Files\Content.IE5\XCEIVPUY\768px-Light_green_chec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633" y="4718112"/>
            <a:ext cx="62068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feld 42"/>
          <p:cNvSpPr txBox="1"/>
          <p:nvPr/>
        </p:nvSpPr>
        <p:spPr>
          <a:xfrm>
            <a:off x="4120902" y="5650085"/>
            <a:ext cx="2313454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IBB-Stufe</a:t>
            </a:r>
            <a:br>
              <a:rPr lang="de-CH" dirty="0" smtClean="0"/>
            </a:br>
            <a:r>
              <a:rPr lang="de-CH" dirty="0" smtClean="0"/>
              <a:t>durch Einrichtung</a:t>
            </a:r>
            <a:br>
              <a:rPr lang="de-CH" dirty="0" smtClean="0"/>
            </a:br>
            <a:endParaRPr lang="de-CH" dirty="0"/>
          </a:p>
        </p:txBody>
      </p:sp>
      <p:sp>
        <p:nvSpPr>
          <p:cNvPr id="44" name="Textfeld 43"/>
          <p:cNvSpPr txBox="1"/>
          <p:nvPr/>
        </p:nvSpPr>
        <p:spPr>
          <a:xfrm>
            <a:off x="1935147" y="5652330"/>
            <a:ext cx="124745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Stunden</a:t>
            </a:r>
            <a:br>
              <a:rPr lang="de-CH" dirty="0" smtClean="0"/>
            </a:br>
            <a:r>
              <a:rPr lang="de-CH" dirty="0" smtClean="0"/>
              <a:t>gem. UP</a:t>
            </a:r>
            <a:endParaRPr lang="de-CH" dirty="0"/>
          </a:p>
        </p:txBody>
      </p:sp>
      <p:sp>
        <p:nvSpPr>
          <p:cNvPr id="45" name="Wolkenförmige Legende 44"/>
          <p:cNvSpPr/>
          <p:nvPr/>
        </p:nvSpPr>
        <p:spPr bwMode="auto">
          <a:xfrm>
            <a:off x="6178463" y="321990"/>
            <a:ext cx="2541593" cy="1829841"/>
          </a:xfrm>
          <a:prstGeom prst="cloudCallout">
            <a:avLst>
              <a:gd name="adj1" fmla="val -69489"/>
              <a:gd name="adj2" fmla="val 47864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de-CH" sz="400" dirty="0" smtClean="0"/>
          </a:p>
          <a:p>
            <a:pPr algn="ctr"/>
            <a:r>
              <a:rPr lang="de-CH" sz="1800" dirty="0" smtClean="0"/>
              <a:t>Personenzentrierung</a:t>
            </a:r>
          </a:p>
          <a:p>
            <a:pPr algn="ctr"/>
            <a:r>
              <a:rPr lang="de-CH" sz="1800" dirty="0" smtClean="0"/>
              <a:t>Selbstbestimmung</a:t>
            </a:r>
            <a:endParaRPr lang="de-CH" sz="1800" dirty="0"/>
          </a:p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800" dirty="0" smtClean="0"/>
              <a:t>Adäquatheit</a:t>
            </a:r>
          </a:p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800" dirty="0" smtClean="0"/>
              <a:t>Subsidiarität</a:t>
            </a:r>
            <a:endParaRPr kumimoji="0" lang="de-CH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dirty="0" smtClean="0"/>
          </a:p>
        </p:txBody>
      </p:sp>
      <p:sp>
        <p:nvSpPr>
          <p:cNvPr id="46" name="Textfeld 45"/>
          <p:cNvSpPr txBox="1"/>
          <p:nvPr/>
        </p:nvSpPr>
        <p:spPr>
          <a:xfrm>
            <a:off x="6369538" y="3027677"/>
            <a:ext cx="253633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Weitere Leistungen</a:t>
            </a:r>
            <a:endParaRPr lang="de-CH" dirty="0"/>
          </a:p>
        </p:txBody>
      </p:sp>
      <p:sp>
        <p:nvSpPr>
          <p:cNvPr id="47" name="Textfeld 46"/>
          <p:cNvSpPr txBox="1"/>
          <p:nvPr/>
        </p:nvSpPr>
        <p:spPr>
          <a:xfrm>
            <a:off x="1579484" y="3027678"/>
            <a:ext cx="410721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Kantonal Finanzierte Leistungen</a:t>
            </a:r>
            <a:endParaRPr lang="de-CH" dirty="0"/>
          </a:p>
        </p:txBody>
      </p:sp>
      <p:sp>
        <p:nvSpPr>
          <p:cNvPr id="62" name="Rechteck 61"/>
          <p:cNvSpPr/>
          <p:nvPr/>
        </p:nvSpPr>
        <p:spPr bwMode="auto">
          <a:xfrm>
            <a:off x="1679203" y="1559024"/>
            <a:ext cx="3907779" cy="12961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CH" dirty="0"/>
              <a:t>Unterstützungsplanung</a:t>
            </a:r>
          </a:p>
          <a:p>
            <a:pPr algn="ctr"/>
            <a:r>
              <a:rPr lang="de-CH" dirty="0"/>
              <a:t>Abklärungsstelle</a:t>
            </a:r>
          </a:p>
          <a:p>
            <a:pPr algn="ctr"/>
            <a:r>
              <a:rPr lang="de-CH" dirty="0"/>
              <a:t>Bedarf? Ziele?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dirty="0" smtClean="0"/>
          </a:p>
        </p:txBody>
      </p:sp>
      <p:sp>
        <p:nvSpPr>
          <p:cNvPr id="63" name="Rechteck 62"/>
          <p:cNvSpPr/>
          <p:nvPr/>
        </p:nvSpPr>
        <p:spPr bwMode="auto">
          <a:xfrm>
            <a:off x="1679203" y="5079712"/>
            <a:ext cx="3907780" cy="46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Kostengutsprache-Entscheid</a:t>
            </a:r>
          </a:p>
        </p:txBody>
      </p:sp>
      <p:cxnSp>
        <p:nvCxnSpPr>
          <p:cNvPr id="4" name="Gerade Verbindung 3"/>
          <p:cNvCxnSpPr/>
          <p:nvPr/>
        </p:nvCxnSpPr>
        <p:spPr bwMode="auto">
          <a:xfrm>
            <a:off x="3707904" y="3547146"/>
            <a:ext cx="0" cy="139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Gerade Verbindung 63"/>
          <p:cNvCxnSpPr/>
          <p:nvPr/>
        </p:nvCxnSpPr>
        <p:spPr bwMode="auto">
          <a:xfrm flipH="1">
            <a:off x="3707902" y="5664101"/>
            <a:ext cx="2" cy="8690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Pfeil nach unten 64"/>
          <p:cNvSpPr/>
          <p:nvPr/>
        </p:nvSpPr>
        <p:spPr bwMode="auto">
          <a:xfrm rot="17821498">
            <a:off x="5834452" y="2699347"/>
            <a:ext cx="512252" cy="60567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7" name="Pfeil nach oben und unten 6"/>
          <p:cNvSpPr/>
          <p:nvPr/>
        </p:nvSpPr>
        <p:spPr bwMode="auto">
          <a:xfrm rot="3006774">
            <a:off x="5896124" y="3461665"/>
            <a:ext cx="503138" cy="829888"/>
          </a:xfrm>
          <a:prstGeom prst="upDownArrow">
            <a:avLst/>
          </a:prstGeom>
          <a:solidFill>
            <a:schemeClr val="accent1">
              <a:alpha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64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Personenzentriertes Instrument: IHP / UP-Zug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2988" y="2130425"/>
            <a:ext cx="8065516" cy="324008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sz="2800" dirty="0" smtClean="0"/>
              <a:t>Bezieht individuelle Lebenssituation</a:t>
            </a:r>
            <a:br>
              <a:rPr lang="de-CH" sz="2800" dirty="0" smtClean="0"/>
            </a:br>
            <a:r>
              <a:rPr lang="de-CH" sz="2800" dirty="0" smtClean="0"/>
              <a:t>und Umfeld mit ein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sz="2800" dirty="0" smtClean="0"/>
              <a:t>Blickt in die Zukunft, individuelle Ziele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sz="2800" dirty="0" smtClean="0"/>
              <a:t>Ist </a:t>
            </a:r>
            <a:r>
              <a:rPr lang="de-CH" sz="2800" u="sng" dirty="0" smtClean="0"/>
              <a:t>nicht</a:t>
            </a:r>
            <a:r>
              <a:rPr lang="de-CH" sz="2800" dirty="0" smtClean="0"/>
              <a:t> defizitorientiert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sz="2800" dirty="0" smtClean="0"/>
              <a:t>Methodik ist sehr breit erprobt, ICF-kompatibel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sz="2800" dirty="0" smtClean="0"/>
              <a:t>In beiden Basel mit Erfolg im Einsatz und in Deutschland bereits Standard. Bern, Luzern und weitere Kantone möchten darauf setzen. 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6811862" y="1844824"/>
            <a:ext cx="1976889" cy="2095694"/>
            <a:chOff x="5724128" y="332656"/>
            <a:chExt cx="3287935" cy="3485530"/>
          </a:xfrm>
        </p:grpSpPr>
        <p:pic>
          <p:nvPicPr>
            <p:cNvPr id="2050" name="Picture 2" descr="\\0000osnt02.msworld.zg.ch\Home1\stlv\desktop\kisspng-booklet-pamphlet-clip-art-cover-5aba25fc99f1a1.7349020715221488606306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8" y="332656"/>
              <a:ext cx="3287935" cy="3485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hteck 5"/>
            <p:cNvSpPr/>
            <p:nvPr/>
          </p:nvSpPr>
          <p:spPr>
            <a:xfrm rot="21385062">
              <a:off x="5903755" y="605030"/>
              <a:ext cx="2149030" cy="64097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Deflate">
                <a:avLst>
                  <a:gd name="adj" fmla="val 2973"/>
                </a:avLst>
              </a:prstTxWarp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de-CH" sz="5400" b="1" dirty="0" smtClean="0">
                  <a:ln>
                    <a:noFill/>
                    <a:prstDash val="solid"/>
                  </a:ln>
                </a:rPr>
                <a:t>Unterstützungsplan</a:t>
              </a:r>
            </a:p>
            <a:p>
              <a:pPr algn="ctr"/>
              <a:r>
                <a:rPr lang="de-CH" sz="5400" b="1" dirty="0" smtClean="0">
                  <a:ln>
                    <a:noFill/>
                    <a:prstDash val="solid"/>
                  </a:ln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</a:rPr>
                <a:t>des Kantons Zug</a:t>
              </a:r>
              <a:endParaRPr lang="de-CH" sz="5400" b="1" dirty="0">
                <a:ln>
                  <a:noFill/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endParaRPr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01" t="8719" r="2354" b="3100"/>
            <a:stretch/>
          </p:blipFill>
          <p:spPr bwMode="auto">
            <a:xfrm rot="21251313">
              <a:off x="6973363" y="1629300"/>
              <a:ext cx="566956" cy="380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1936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2988" y="833438"/>
            <a:ext cx="7777162" cy="647700"/>
          </a:xfrm>
        </p:spPr>
        <p:txBody>
          <a:bodyPr/>
          <a:lstStyle/>
          <a:p>
            <a:r>
              <a:rPr lang="de-CH" dirty="0" smtClean="0"/>
              <a:t>Unterstützungsplanung</a:t>
            </a:r>
            <a:endParaRPr lang="de-CH" dirty="0"/>
          </a:p>
        </p:txBody>
      </p:sp>
      <p:sp>
        <p:nvSpPr>
          <p:cNvPr id="7" name="Richtungspfeil 6"/>
          <p:cNvSpPr/>
          <p:nvPr/>
        </p:nvSpPr>
        <p:spPr bwMode="auto">
          <a:xfrm>
            <a:off x="467544" y="3533772"/>
            <a:ext cx="2502278" cy="45204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Fähigkeiten</a:t>
            </a:r>
          </a:p>
        </p:txBody>
      </p:sp>
      <p:sp>
        <p:nvSpPr>
          <p:cNvPr id="11" name="Richtungspfeil 10"/>
          <p:cNvSpPr/>
          <p:nvPr/>
        </p:nvSpPr>
        <p:spPr bwMode="auto">
          <a:xfrm>
            <a:off x="1067991" y="1955329"/>
            <a:ext cx="5057227" cy="4320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Angestrebte Wohn- und Lebensform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sz="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2000" dirty="0" smtClean="0"/>
              <a:t>Wohnen, Arbeit, Freizeit</a:t>
            </a:r>
          </a:p>
        </p:txBody>
      </p:sp>
      <p:sp>
        <p:nvSpPr>
          <p:cNvPr id="12" name="Richtungspfeil 11"/>
          <p:cNvSpPr/>
          <p:nvPr/>
        </p:nvSpPr>
        <p:spPr bwMode="auto">
          <a:xfrm>
            <a:off x="2669561" y="4434830"/>
            <a:ext cx="3474386" cy="4320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Aktuelle Lebenssituation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sz="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800" dirty="0" smtClean="0"/>
              <a:t>- Persönliche Faktoren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800" dirty="0" smtClean="0"/>
              <a:t>- Umweltfaktoren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800" dirty="0" smtClean="0"/>
              <a:t>- Ressourcen/Unterstützungsbedarf</a:t>
            </a:r>
          </a:p>
        </p:txBody>
      </p:sp>
      <p:sp>
        <p:nvSpPr>
          <p:cNvPr id="13" name="Richtungspfeil 12"/>
          <p:cNvSpPr/>
          <p:nvPr/>
        </p:nvSpPr>
        <p:spPr bwMode="auto">
          <a:xfrm>
            <a:off x="467544" y="6032723"/>
            <a:ext cx="5676403" cy="440432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Ergänzende Sicht</a:t>
            </a:r>
          </a:p>
        </p:txBody>
      </p:sp>
      <p:sp>
        <p:nvSpPr>
          <p:cNvPr id="9" name="Richtungspfeil 8"/>
          <p:cNvSpPr/>
          <p:nvPr/>
        </p:nvSpPr>
        <p:spPr bwMode="auto">
          <a:xfrm>
            <a:off x="5580112" y="3133747"/>
            <a:ext cx="1872208" cy="400025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Ziele</a:t>
            </a:r>
          </a:p>
        </p:txBody>
      </p:sp>
      <p:sp>
        <p:nvSpPr>
          <p:cNvPr id="15" name="Richtungspfeil 14"/>
          <p:cNvSpPr/>
          <p:nvPr/>
        </p:nvSpPr>
        <p:spPr bwMode="auto">
          <a:xfrm>
            <a:off x="7236296" y="3687316"/>
            <a:ext cx="1872208" cy="400025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800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Leistungen</a:t>
            </a:r>
          </a:p>
        </p:txBody>
      </p:sp>
    </p:spTree>
    <p:extLst>
      <p:ext uri="{BB962C8B-B14F-4D97-AF65-F5344CB8AC3E}">
        <p14:creationId xmlns:p14="http://schemas.microsoft.com/office/powerpoint/2010/main" val="287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auto">
          <a:xfrm>
            <a:off x="251520" y="2060848"/>
            <a:ext cx="8640960" cy="38884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100" dirty="0" smtClean="0"/>
              <a:t>Das stationäre Zuger Modell – «Zweiklang» IHP/IBB </a:t>
            </a:r>
            <a:endParaRPr lang="de-CH" sz="3100" dirty="0"/>
          </a:p>
        </p:txBody>
      </p:sp>
      <p:sp>
        <p:nvSpPr>
          <p:cNvPr id="6" name="Wolke 5"/>
          <p:cNvSpPr/>
          <p:nvPr/>
        </p:nvSpPr>
        <p:spPr bwMode="auto">
          <a:xfrm>
            <a:off x="467544" y="2492896"/>
            <a:ext cx="3960440" cy="3096344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Personenzentrierung</a:t>
            </a:r>
            <a:br>
              <a:rPr lang="de-CH" dirty="0" smtClean="0"/>
            </a:br>
            <a:r>
              <a:rPr lang="de-CH" dirty="0" smtClean="0"/>
              <a:t>und </a:t>
            </a: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Selbstbestimmung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durch</a:t>
            </a:r>
            <a:r>
              <a:rPr kumimoji="0" lang="de-CH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 IHP</a:t>
            </a:r>
          </a:p>
        </p:txBody>
      </p:sp>
      <p:sp>
        <p:nvSpPr>
          <p:cNvPr id="7" name="Flussdiagramm: Daten 6"/>
          <p:cNvSpPr/>
          <p:nvPr/>
        </p:nvSpPr>
        <p:spPr bwMode="auto">
          <a:xfrm>
            <a:off x="4427984" y="2636912"/>
            <a:ext cx="4248472" cy="2592288"/>
          </a:xfrm>
          <a:prstGeom prst="flowChartInputOutpu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sz="8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Transparente und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subjektorientierte</a:t>
            </a:r>
            <a:r>
              <a:rPr kumimoji="0" lang="de-CH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baseline="0" dirty="0" smtClean="0"/>
              <a:t>Finanzierung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/>
              <a:t>d</a:t>
            </a:r>
            <a:r>
              <a:rPr lang="de-CH" baseline="0" dirty="0" smtClean="0"/>
              <a:t>urch IBB</a:t>
            </a: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67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100" dirty="0" smtClean="0"/>
              <a:t>IBB bildet Leistungen des Personals ab </a:t>
            </a:r>
            <a:endParaRPr lang="de-CH" sz="3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2988" y="1844675"/>
            <a:ext cx="7777162" cy="25924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Leistungen werden ausgewiesen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Dokumentation wird verbessert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Mehr Transparenz bei Rechnungslegung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Gerechtere Finanzierung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CH" dirty="0" smtClean="0"/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66572459"/>
              </p:ext>
            </p:extLst>
          </p:nvPr>
        </p:nvGraphicFramePr>
        <p:xfrm>
          <a:off x="4355976" y="3645024"/>
          <a:ext cx="4505086" cy="2881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r:id="rId4" imgW="7236579" imgH="4627265" progId="Excel.Chart.8">
                  <p:embed/>
                </p:oleObj>
              </mc:Choice>
              <mc:Fallback>
                <p:oleObj r:id="rId4" imgW="7236579" imgH="4627265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645024"/>
                        <a:ext cx="4505086" cy="2881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921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100" dirty="0" smtClean="0"/>
              <a:t>Das stationäre Zuger Modell – Bedarfsbemessung</a:t>
            </a:r>
            <a:endParaRPr lang="de-CH" sz="3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Initiale Abklärung durch Bedarfsabklärungsstelle mittels IHP (was braucht die Person? </a:t>
            </a:r>
            <a:r>
              <a:rPr lang="de-CH" dirty="0" smtClean="0">
                <a:sym typeface="Wingdings"/>
              </a:rPr>
              <a:t> </a:t>
            </a:r>
            <a:r>
              <a:rPr lang="de-CH" dirty="0" smtClean="0"/>
              <a:t>adäquate Betreuungsform)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Bedarfs</a:t>
            </a:r>
            <a:r>
              <a:rPr lang="de-CH" u="sng" dirty="0" smtClean="0"/>
              <a:t>bemessung</a:t>
            </a:r>
            <a:r>
              <a:rPr lang="de-CH" dirty="0" smtClean="0"/>
              <a:t> (Bedarf an Leistungen) durch Einrichtung mittels IBB (IHP ist nicht finanzrelevant)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IHP fängt die Nachteile von IBB durch Ressourcen- und Zukunftsorientierung auf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Die Einrichtung erhält von der Person einen klaren Auftrag für ihre Dienstleistung (echte Wirkungsorientierung)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Bedarfsüberprüfungen ermöglichen Weiterentwicklung</a:t>
            </a:r>
            <a:br>
              <a:rPr lang="de-CH" dirty="0" smtClean="0"/>
            </a:br>
            <a:r>
              <a:rPr lang="de-CH" dirty="0" smtClean="0"/>
              <a:t>und verhindern Sackgassen</a:t>
            </a:r>
          </a:p>
        </p:txBody>
      </p:sp>
    </p:spTree>
    <p:extLst>
      <p:ext uri="{BB962C8B-B14F-4D97-AF65-F5344CB8AC3E}">
        <p14:creationId xmlns:p14="http://schemas.microsoft.com/office/powerpoint/2010/main" val="58611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100" dirty="0" smtClean="0"/>
              <a:t>InBeZug Modellprojekte</a:t>
            </a:r>
            <a:endParaRPr lang="de-CH" sz="3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Alternative Unterstützungsformen – in der Regel ambulant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Leuchttürme für die Zukunft, strategischen Wandel anstossen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Gemeinsam mit Nutzenden und Einrichtungen Erfahrungen sammeln und verbreiten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Legislaturziel der Zuger Regierung 2019-2023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Bald 17 Personen in vier Modellprojekten</a:t>
            </a:r>
            <a:endParaRPr lang="de-CH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CH" dirty="0"/>
          </a:p>
        </p:txBody>
      </p:sp>
      <p:pic>
        <p:nvPicPr>
          <p:cNvPr id="9218" name="Picture 2" descr="Bildergebnis für leuchtturm bil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099" y="266655"/>
            <a:ext cx="3233936" cy="1819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1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Personenzentriertes Aufsichtskonzept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Übergeordnetes Ziel der Aufsicht ist Qualitätssicherung</a:t>
            </a:r>
            <a:br>
              <a:rPr lang="de-CH" dirty="0" smtClean="0"/>
            </a:br>
            <a:r>
              <a:rPr lang="de-CH" dirty="0" smtClean="0"/>
              <a:t>und -Entwicklung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Was ist überhaupt Qualität?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Bisher Konzentration auf </a:t>
            </a:r>
            <a:r>
              <a:rPr lang="de-CH" b="1" dirty="0" smtClean="0"/>
              <a:t>Struktur- und Prozessqualität </a:t>
            </a:r>
            <a:r>
              <a:rPr lang="de-CH" dirty="0" smtClean="0"/>
              <a:t>(z.B. Konzepte, QM, Personal, Gebäude etc.)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CH" dirty="0" smtClean="0"/>
              <a:t>UN-Behindertenrechtskonvention stellt diesen Qualitätsbegriff fundamental in Frage: </a:t>
            </a:r>
            <a:r>
              <a:rPr lang="de-CH" b="1" dirty="0" smtClean="0"/>
              <a:t>Zentral ist die Ergebnisqualität, d.h. die Wirkung für die Nutzenden</a:t>
            </a:r>
          </a:p>
        </p:txBody>
      </p:sp>
    </p:spTree>
    <p:extLst>
      <p:ext uri="{BB962C8B-B14F-4D97-AF65-F5344CB8AC3E}">
        <p14:creationId xmlns:p14="http://schemas.microsoft.com/office/powerpoint/2010/main" val="83640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pbs.twimg.com/media/BveOVCeCAAAtnU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63774"/>
            <a:ext cx="6951296" cy="554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99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CH" altLang="de-DE" dirty="0" smtClean="0"/>
              <a:t>Projekt InBeZug − unsere Koordinaten</a:t>
            </a:r>
            <a:endParaRPr lang="de-CH" altLang="de-DE" sz="2000" dirty="0" smtClean="0"/>
          </a:p>
        </p:txBody>
      </p:sp>
      <p:sp>
        <p:nvSpPr>
          <p:cNvPr id="4099" name="Rechteck 1"/>
          <p:cNvSpPr>
            <a:spLocks noChangeArrowheads="1"/>
          </p:cNvSpPr>
          <p:nvPr/>
        </p:nvSpPr>
        <p:spPr bwMode="auto">
          <a:xfrm>
            <a:off x="971550" y="1557338"/>
            <a:ext cx="78486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de-CH" altLang="de-DE" sz="4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de-CH" altLang="de-DE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Kantonales Sozialamt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Soziale Einrichtungen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Neugasse 2 / Postfach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6301 Zug</a:t>
            </a:r>
          </a:p>
          <a:p>
            <a:pPr marL="0" indent="0" eaLnBrk="1" hangingPunct="1">
              <a:lnSpc>
                <a:spcPts val="4000"/>
              </a:lnSpc>
              <a:spcBef>
                <a:spcPct val="0"/>
              </a:spcBef>
              <a:defRPr/>
            </a:pPr>
            <a:endParaRPr lang="de-CH" altLang="de-DE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www.zg.ch/inbezug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inbezug.ksa@zg.ch</a:t>
            </a:r>
          </a:p>
          <a:p>
            <a:pPr marL="0" indent="0" eaLnBrk="1" hangingPunct="1">
              <a:lnSpc>
                <a:spcPts val="4000"/>
              </a:lnSpc>
              <a:spcBef>
                <a:spcPct val="0"/>
              </a:spcBef>
              <a:defRPr/>
            </a:pPr>
            <a:endParaRPr lang="de-CH" altLang="de-DE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Projektleitung: Silvan Stricker, Tel. 041 728 34 92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de-CH" altLang="de-DE" dirty="0" smtClean="0"/>
              <a:t>silvan.stricker@zg.ch</a:t>
            </a:r>
          </a:p>
          <a:p>
            <a:pPr eaLnBrk="1" hangingPunct="1">
              <a:lnSpc>
                <a:spcPts val="4000"/>
              </a:lnSpc>
              <a:spcBef>
                <a:spcPct val="0"/>
              </a:spcBef>
              <a:buFont typeface="Arial Narrow" pitchFamily="34" charset="0"/>
              <a:buAutoNum type="arabicPeriod"/>
              <a:defRPr/>
            </a:pPr>
            <a:endParaRPr lang="de-CH" altLang="de-DE" dirty="0" smtClean="0"/>
          </a:p>
        </p:txBody>
      </p:sp>
      <p:pic>
        <p:nvPicPr>
          <p:cNvPr id="6" name="Picture 2" descr="O:\SOZIAL\Soziale Einrichtungen\Projekt InBeZug\3_Projektkommunikation\bild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126" y="2142381"/>
            <a:ext cx="3024336" cy="276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07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Inhaltsplatzhalter 2"/>
          <p:cNvSpPr>
            <a:spLocks noGrp="1"/>
          </p:cNvSpPr>
          <p:nvPr>
            <p:ph idx="1"/>
          </p:nvPr>
        </p:nvSpPr>
        <p:spPr>
          <a:xfrm>
            <a:off x="2339008" y="1628800"/>
            <a:ext cx="7777162" cy="3240088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de-CH" sz="2800" b="1" dirty="0">
                <a:solidFill>
                  <a:srgbClr val="0070C0"/>
                </a:solidFill>
              </a:rPr>
              <a:t>In</a:t>
            </a:r>
            <a:r>
              <a:rPr lang="de-CH" sz="2800" dirty="0" smtClean="0"/>
              <a:t>dividuelle </a:t>
            </a:r>
            <a:r>
              <a:rPr lang="de-CH" sz="2800" b="1" dirty="0" smtClean="0">
                <a:solidFill>
                  <a:srgbClr val="0070C0"/>
                </a:solidFill>
              </a:rPr>
              <a:t>be</a:t>
            </a:r>
            <a:r>
              <a:rPr lang="de-CH" sz="2800" dirty="0" smtClean="0"/>
              <a:t>darfsgerechte Unterstützung</a:t>
            </a:r>
            <a:br>
              <a:rPr lang="de-CH" sz="2800" dirty="0" smtClean="0"/>
            </a:br>
            <a:r>
              <a:rPr lang="de-CH" sz="2800" dirty="0" smtClean="0"/>
              <a:t>von </a:t>
            </a:r>
            <a:r>
              <a:rPr lang="de-CH" sz="2800" b="1" dirty="0" err="1" smtClean="0">
                <a:solidFill>
                  <a:srgbClr val="0070C0"/>
                </a:solidFill>
              </a:rPr>
              <a:t>Zug</a:t>
            </a:r>
            <a:r>
              <a:rPr lang="de-CH" sz="2800" dirty="0" err="1" smtClean="0"/>
              <a:t>erinnen</a:t>
            </a:r>
            <a:r>
              <a:rPr lang="de-CH" sz="2800" dirty="0" smtClean="0"/>
              <a:t> und Zugern mit Behinderung</a:t>
            </a:r>
          </a:p>
          <a:p>
            <a:pPr marL="0" indent="0">
              <a:lnSpc>
                <a:spcPct val="100000"/>
              </a:lnSpc>
            </a:pPr>
            <a:endParaRPr lang="de-CH" sz="2800" dirty="0"/>
          </a:p>
          <a:p>
            <a:pPr marL="0" indent="0">
              <a:lnSpc>
                <a:spcPct val="100000"/>
              </a:lnSpc>
            </a:pPr>
            <a:endParaRPr lang="de-CH" sz="2800" dirty="0" smtClean="0"/>
          </a:p>
          <a:p>
            <a:pPr marL="0" indent="0">
              <a:lnSpc>
                <a:spcPct val="100000"/>
              </a:lnSpc>
            </a:pPr>
            <a:endParaRPr lang="de-CH" sz="2800" dirty="0"/>
          </a:p>
          <a:p>
            <a:pPr marL="0" indent="0">
              <a:lnSpc>
                <a:spcPct val="100000"/>
              </a:lnSpc>
            </a:pPr>
            <a:endParaRPr lang="de-CH" sz="2800" dirty="0" smtClean="0"/>
          </a:p>
          <a:p>
            <a:pPr marL="0" indent="0">
              <a:lnSpc>
                <a:spcPct val="100000"/>
              </a:lnSpc>
            </a:pPr>
            <a:endParaRPr lang="de-CH" sz="1200" dirty="0" smtClean="0"/>
          </a:p>
          <a:p>
            <a:pPr marL="0" indent="0">
              <a:lnSpc>
                <a:spcPct val="100000"/>
              </a:lnSpc>
            </a:pPr>
            <a:r>
              <a:rPr lang="de-CH" sz="2800" dirty="0" smtClean="0"/>
              <a:t>Die Vision dahinter: </a:t>
            </a:r>
            <a:r>
              <a:rPr lang="de-CH" sz="2800" b="1" dirty="0" smtClean="0">
                <a:solidFill>
                  <a:srgbClr val="0070C0"/>
                </a:solidFill>
              </a:rPr>
              <a:t>In</a:t>
            </a:r>
            <a:r>
              <a:rPr lang="de-CH" sz="2800" dirty="0" smtClean="0"/>
              <a:t>klusion von Menschen</a:t>
            </a:r>
            <a:br>
              <a:rPr lang="de-CH" sz="2800" dirty="0" smtClean="0"/>
            </a:br>
            <a:r>
              <a:rPr lang="de-CH" sz="2800" dirty="0" smtClean="0"/>
              <a:t>mit </a:t>
            </a:r>
            <a:r>
              <a:rPr lang="de-CH" sz="2800" b="1" dirty="0" smtClean="0">
                <a:solidFill>
                  <a:srgbClr val="0070C0"/>
                </a:solidFill>
              </a:rPr>
              <a:t>Be</a:t>
            </a:r>
            <a:r>
              <a:rPr lang="de-CH" sz="2800" dirty="0" smtClean="0"/>
              <a:t>hinderung im Kanton </a:t>
            </a:r>
            <a:r>
              <a:rPr lang="de-CH" sz="2800" b="1" dirty="0" smtClean="0">
                <a:solidFill>
                  <a:srgbClr val="0070C0"/>
                </a:solidFill>
              </a:rPr>
              <a:t>Zug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836712"/>
            <a:ext cx="7777162" cy="6477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CH" altLang="de-DE" b="1" dirty="0" err="1" smtClean="0">
                <a:solidFill>
                  <a:schemeClr val="accent1"/>
                </a:solidFill>
              </a:rPr>
              <a:t>InBeZug</a:t>
            </a:r>
            <a:endParaRPr lang="de-CH" altLang="de-DE" b="1" dirty="0">
              <a:solidFill>
                <a:schemeClr val="accent1"/>
              </a:solidFill>
            </a:endParaRPr>
          </a:p>
        </p:txBody>
      </p:sp>
      <p:pic>
        <p:nvPicPr>
          <p:cNvPr id="31746" name="Picture 2" descr="O:\SOZIAL\Soziale Einrichtungen\Projekt InBeZug\3_Projektkommunikation\bild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008" y="2698254"/>
            <a:ext cx="2926060" cy="267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5199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07319" y="1194098"/>
            <a:ext cx="7777162" cy="647700"/>
          </a:xfrm>
        </p:spPr>
        <p:txBody>
          <a:bodyPr/>
          <a:lstStyle/>
          <a:p>
            <a:pPr eaLnBrk="1" hangingPunct="1"/>
            <a:r>
              <a:rPr lang="de-CH" sz="3200" b="1" dirty="0" smtClean="0"/>
              <a:t>Pinguin-Prinzip</a:t>
            </a:r>
            <a:endParaRPr lang="de-CH" altLang="de-DE" sz="2900" b="1" dirty="0" smtClean="0"/>
          </a:p>
        </p:txBody>
      </p:sp>
      <p:pic>
        <p:nvPicPr>
          <p:cNvPr id="5122" name="Pictur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9" b="2122"/>
          <a:stretch/>
        </p:blipFill>
        <p:spPr bwMode="auto">
          <a:xfrm>
            <a:off x="209228" y="2152650"/>
            <a:ext cx="3672408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818878"/>
            <a:ext cx="547687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8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/>
        </p:nvSpPr>
        <p:spPr bwMode="auto">
          <a:xfrm>
            <a:off x="231328" y="6176829"/>
            <a:ext cx="8912671" cy="44818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814388"/>
            <a:ext cx="7777162" cy="647700"/>
          </a:xfrm>
        </p:spPr>
        <p:txBody>
          <a:bodyPr/>
          <a:lstStyle/>
          <a:p>
            <a:pPr eaLnBrk="1" hangingPunct="1"/>
            <a:r>
              <a:rPr lang="de-CH" altLang="de-DE" dirty="0" smtClean="0"/>
              <a:t>Der Projektablauf </a:t>
            </a:r>
            <a:endParaRPr lang="de-CH" altLang="de-DE" sz="2000" dirty="0" smtClean="0"/>
          </a:p>
        </p:txBody>
      </p:sp>
      <p:sp>
        <p:nvSpPr>
          <p:cNvPr id="5" name="Rechteck 4"/>
          <p:cNvSpPr/>
          <p:nvPr/>
        </p:nvSpPr>
        <p:spPr bwMode="auto">
          <a:xfrm>
            <a:off x="6079679" y="2938910"/>
            <a:ext cx="812800" cy="44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CH"/>
          </a:p>
        </p:txBody>
      </p:sp>
      <p:sp>
        <p:nvSpPr>
          <p:cNvPr id="6" name="Textfeld 3"/>
          <p:cNvSpPr txBox="1">
            <a:spLocks noChangeArrowheads="1"/>
          </p:cNvSpPr>
          <p:nvPr/>
        </p:nvSpPr>
        <p:spPr bwMode="auto">
          <a:xfrm>
            <a:off x="231329" y="2789685"/>
            <a:ext cx="108743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Was machen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andere Kantone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oder Länder?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Stand</a:t>
            </a:r>
            <a:br>
              <a:rPr lang="de-CH" altLang="de-DE" sz="1200" dirty="0"/>
            </a:br>
            <a:r>
              <a:rPr lang="de-CH" altLang="de-DE" sz="1200" dirty="0"/>
              <a:t>Wissenschaft?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Erfolgsrezepte?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Erfahrungen?</a:t>
            </a:r>
          </a:p>
        </p:txBody>
      </p:sp>
      <p:sp>
        <p:nvSpPr>
          <p:cNvPr id="7" name="Textfeld 24"/>
          <p:cNvSpPr txBox="1">
            <a:spLocks noChangeArrowheads="1"/>
          </p:cNvSpPr>
          <p:nvPr/>
        </p:nvSpPr>
        <p:spPr bwMode="auto">
          <a:xfrm>
            <a:off x="1509266" y="2789685"/>
            <a:ext cx="8651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Situation</a:t>
            </a:r>
            <a:br>
              <a:rPr lang="de-CH" altLang="de-DE" sz="1200" dirty="0"/>
            </a:br>
            <a:r>
              <a:rPr lang="de-CH" altLang="de-DE" sz="1200" dirty="0"/>
              <a:t>bei uns?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Bedarfe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Situation/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Bedürfnisse</a:t>
            </a:r>
            <a:br>
              <a:rPr lang="de-CH" altLang="de-DE" sz="1200" dirty="0"/>
            </a:br>
            <a:r>
              <a:rPr lang="de-CH" altLang="de-DE" sz="1200" dirty="0"/>
              <a:t>Institutionen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Modell-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 err="1"/>
              <a:t>rechnungen</a:t>
            </a:r>
            <a:endParaRPr lang="de-CH" altLang="de-DE" sz="1200" dirty="0"/>
          </a:p>
        </p:txBody>
      </p:sp>
      <p:sp>
        <p:nvSpPr>
          <p:cNvPr id="9" name="Textfeld 26"/>
          <p:cNvSpPr txBox="1">
            <a:spLocks noChangeArrowheads="1"/>
          </p:cNvSpPr>
          <p:nvPr/>
        </p:nvSpPr>
        <p:spPr bwMode="auto">
          <a:xfrm>
            <a:off x="3739704" y="2789685"/>
            <a:ext cx="12334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/>
              <a:t>Praxistests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/>
              <a:t>mit Einrichtungen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/>
              <a:t>und Klienten/innen</a:t>
            </a:r>
          </a:p>
        </p:txBody>
      </p:sp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863"/>
          <a:stretch>
            <a:fillRect/>
          </a:stretch>
        </p:blipFill>
        <p:spPr bwMode="auto">
          <a:xfrm>
            <a:off x="107504" y="1626046"/>
            <a:ext cx="7761287" cy="128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feld 27"/>
          <p:cNvSpPr txBox="1">
            <a:spLocks noChangeArrowheads="1"/>
          </p:cNvSpPr>
          <p:nvPr/>
        </p:nvSpPr>
        <p:spPr bwMode="auto">
          <a:xfrm>
            <a:off x="5093841" y="2789685"/>
            <a:ext cx="8588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/>
              <a:t>Ausarbeiten</a:t>
            </a:r>
            <a:br>
              <a:rPr lang="de-CH" altLang="de-DE" sz="1200"/>
            </a:br>
            <a:r>
              <a:rPr lang="de-CH" altLang="de-DE" sz="1200"/>
              <a:t>konkrete</a:t>
            </a:r>
            <a:br>
              <a:rPr lang="de-CH" altLang="de-DE" sz="1200"/>
            </a:br>
            <a:r>
              <a:rPr lang="de-CH" altLang="de-DE" sz="1200"/>
              <a:t>Varianten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2420739" y="4817344"/>
            <a:ext cx="3131096" cy="1695005"/>
            <a:chOff x="3048248" y="4941168"/>
            <a:chExt cx="3131096" cy="1695005"/>
          </a:xfrm>
        </p:grpSpPr>
        <p:pic>
          <p:nvPicPr>
            <p:cNvPr id="9218" name="Picture 2" descr="Bildergebnis für schiff clipart">
              <a:hlinkClick r:id="rId4"/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277" b="5925"/>
            <a:stretch/>
          </p:blipFill>
          <p:spPr bwMode="auto">
            <a:xfrm>
              <a:off x="3048248" y="4941168"/>
              <a:ext cx="3131096" cy="16950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feld 11"/>
            <p:cNvSpPr txBox="1"/>
            <p:nvPr/>
          </p:nvSpPr>
          <p:spPr>
            <a:xfrm>
              <a:off x="3563888" y="5945435"/>
              <a:ext cx="17475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2400" dirty="0" smtClean="0">
                  <a:solidFill>
                    <a:schemeClr val="bg1"/>
                  </a:solidFill>
                </a:rPr>
                <a:t>Begleitgruppe</a:t>
              </a:r>
              <a:endParaRPr lang="de-CH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Textfeld 25"/>
          <p:cNvSpPr txBox="1">
            <a:spLocks noChangeArrowheads="1"/>
          </p:cNvSpPr>
          <p:nvPr/>
        </p:nvSpPr>
        <p:spPr bwMode="auto">
          <a:xfrm>
            <a:off x="2685604" y="2789685"/>
            <a:ext cx="93027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Verfeinerte</a:t>
            </a:r>
            <a:br>
              <a:rPr lang="de-CH" altLang="de-DE" sz="1200" dirty="0"/>
            </a:br>
            <a:r>
              <a:rPr lang="de-CH" altLang="de-DE" sz="1200" dirty="0"/>
              <a:t>Evaluation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sz="12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sz="1200" dirty="0"/>
              <a:t>Ausarbeiten</a:t>
            </a:r>
            <a:br>
              <a:rPr lang="de-CH" altLang="de-DE" sz="1200" dirty="0"/>
            </a:br>
            <a:r>
              <a:rPr lang="de-CH" altLang="de-DE" sz="1200" dirty="0"/>
              <a:t>Instrumente /</a:t>
            </a:r>
            <a:br>
              <a:rPr lang="de-CH" altLang="de-DE" sz="1200" dirty="0"/>
            </a:br>
            <a:r>
              <a:rPr lang="de-CH" altLang="de-DE" sz="1200" dirty="0"/>
              <a:t>Verfahren</a:t>
            </a:r>
            <a:br>
              <a:rPr lang="de-CH" altLang="de-DE" sz="1200" dirty="0"/>
            </a:br>
            <a:endParaRPr lang="de-CH" altLang="de-DE" sz="1200" dirty="0"/>
          </a:p>
        </p:txBody>
      </p:sp>
      <p:sp>
        <p:nvSpPr>
          <p:cNvPr id="2" name="Pfeil nach rechts 1"/>
          <p:cNvSpPr/>
          <p:nvPr/>
        </p:nvSpPr>
        <p:spPr bwMode="auto">
          <a:xfrm>
            <a:off x="5255568" y="3700091"/>
            <a:ext cx="3888432" cy="100811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 Gesetzesrevision bis </a:t>
            </a:r>
            <a:r>
              <a:rPr kumimoji="0" lang="de-CH" sz="2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2021?</a:t>
            </a: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2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  <p:bldP spid="7" grpId="0"/>
      <p:bldP spid="9" grpId="0"/>
      <p:bldP spid="11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CH" altLang="de-DE" sz="2900" dirty="0" smtClean="0"/>
              <a:t>Personenzentrierung / Personenorientierung</a:t>
            </a:r>
          </a:p>
        </p:txBody>
      </p:sp>
      <p:sp>
        <p:nvSpPr>
          <p:cNvPr id="6147" name="Rechteck 1"/>
          <p:cNvSpPr>
            <a:spLocks noChangeArrowheads="1"/>
          </p:cNvSpPr>
          <p:nvPr/>
        </p:nvSpPr>
        <p:spPr bwMode="auto">
          <a:xfrm>
            <a:off x="971600" y="1841798"/>
            <a:ext cx="7848600" cy="6258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i="1" dirty="0" smtClean="0"/>
              <a:t>«</a:t>
            </a:r>
            <a:r>
              <a:rPr lang="de-CH" altLang="de-DE" b="1" i="1" dirty="0" smtClean="0"/>
              <a:t>Kontrapunkt </a:t>
            </a:r>
            <a:r>
              <a:rPr lang="de-CH" altLang="de-DE" i="1" dirty="0"/>
              <a:t>zu </a:t>
            </a:r>
            <a:r>
              <a:rPr lang="de-CH" altLang="de-DE" i="1" dirty="0" smtClean="0"/>
              <a:t>institutionszentriert und mitarbeiterzentriert»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i="1" dirty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i="1" dirty="0" smtClean="0"/>
              <a:t>«Hilfesystem auf </a:t>
            </a:r>
            <a:r>
              <a:rPr lang="de-CH" altLang="de-DE" b="1" i="1" dirty="0" smtClean="0"/>
              <a:t>individuelle Bedürfnisse im persönlichen Umfeld</a:t>
            </a:r>
            <a:r>
              <a:rPr lang="de-CH" altLang="de-DE" i="1" dirty="0" smtClean="0"/>
              <a:t> der Personen ausrichten»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i="1" dirty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i="1" dirty="0" smtClean="0"/>
              <a:t>«</a:t>
            </a:r>
            <a:r>
              <a:rPr lang="de-CH" altLang="de-DE" b="1" i="1" dirty="0" smtClean="0"/>
              <a:t>Grenzen</a:t>
            </a:r>
            <a:r>
              <a:rPr lang="de-CH" altLang="de-DE" i="1" dirty="0" smtClean="0"/>
              <a:t> festgefahrener Gewohnheiten, festgelegter Angebote und einengender Finanzierungen </a:t>
            </a:r>
            <a:r>
              <a:rPr lang="de-CH" altLang="de-DE" b="1" i="1" dirty="0" smtClean="0"/>
              <a:t>überwinden</a:t>
            </a:r>
            <a:r>
              <a:rPr lang="de-CH" altLang="de-DE" i="1" dirty="0" smtClean="0"/>
              <a:t>»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endParaRPr lang="de-CH" altLang="de-DE" i="1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</a:pPr>
            <a:r>
              <a:rPr lang="de-CH" altLang="de-DE" i="1" dirty="0" smtClean="0"/>
              <a:t>(Kruckenberg 2004)</a:t>
            </a:r>
          </a:p>
          <a:p>
            <a:pPr marL="457200" indent="-457200" eaLnBrk="1" hangingPunct="1">
              <a:lnSpc>
                <a:spcPts val="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CH" altLang="de-DE" dirty="0" smtClean="0"/>
          </a:p>
          <a:p>
            <a:pPr marL="0" indent="0" eaLnBrk="1" hangingPunct="1">
              <a:lnSpc>
                <a:spcPts val="4000"/>
              </a:lnSpc>
              <a:spcBef>
                <a:spcPct val="0"/>
              </a:spcBef>
            </a:pPr>
            <a:r>
              <a:rPr lang="de-CH" altLang="de-DE" dirty="0"/>
              <a:t>Achtung: Plastikwort! Wichtig ist eine gemeinsame </a:t>
            </a:r>
            <a:r>
              <a:rPr lang="de-CH" altLang="de-DE" b="1" dirty="0">
                <a:solidFill>
                  <a:schemeClr val="accent1"/>
                </a:solidFill>
              </a:rPr>
              <a:t>Haltung</a:t>
            </a:r>
            <a:r>
              <a:rPr lang="de-CH" altLang="de-DE" dirty="0"/>
              <a:t>.</a:t>
            </a:r>
          </a:p>
          <a:p>
            <a:pPr marL="0" indent="0" eaLnBrk="1" hangingPunct="1">
              <a:lnSpc>
                <a:spcPts val="4000"/>
              </a:lnSpc>
              <a:spcBef>
                <a:spcPct val="0"/>
              </a:spcBef>
            </a:pPr>
            <a:endParaRPr lang="de-CH" altLang="de-DE" dirty="0" smtClean="0"/>
          </a:p>
          <a:p>
            <a:pPr marL="0" indent="0" eaLnBrk="1" hangingPunct="1">
              <a:lnSpc>
                <a:spcPts val="4000"/>
              </a:lnSpc>
              <a:spcBef>
                <a:spcPct val="0"/>
              </a:spcBef>
            </a:pPr>
            <a:endParaRPr lang="de-CH" altLang="de-DE" dirty="0"/>
          </a:p>
          <a:p>
            <a:pPr marL="0" lvl="0" indent="0" eaLnBrk="1" hangingPunct="1">
              <a:lnSpc>
                <a:spcPts val="4000"/>
              </a:lnSpc>
              <a:spcBef>
                <a:spcPct val="0"/>
              </a:spcBef>
            </a:pPr>
            <a:endParaRPr lang="de-CH" altLang="de-DE" dirty="0"/>
          </a:p>
        </p:txBody>
      </p:sp>
    </p:spTree>
    <p:extLst>
      <p:ext uri="{BB962C8B-B14F-4D97-AF65-F5344CB8AC3E}">
        <p14:creationId xmlns:p14="http://schemas.microsoft.com/office/powerpoint/2010/main" val="84587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777162" cy="647700"/>
          </a:xfrm>
        </p:spPr>
        <p:txBody>
          <a:bodyPr/>
          <a:lstStyle/>
          <a:p>
            <a:r>
              <a:rPr lang="de-CH" sz="3100" dirty="0" smtClean="0"/>
              <a:t>Zukunftswünsche Zugerinnen und Zuger</a:t>
            </a:r>
            <a:endParaRPr lang="de-CH" sz="3100" dirty="0"/>
          </a:p>
        </p:txBody>
      </p:sp>
      <p:pic>
        <p:nvPicPr>
          <p:cNvPr id="14339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1" b="2812"/>
          <a:stretch>
            <a:fillRect/>
          </a:stretch>
        </p:blipFill>
        <p:spPr bwMode="auto">
          <a:xfrm>
            <a:off x="1043608" y="2132856"/>
            <a:ext cx="6696849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1043608" y="1700808"/>
            <a:ext cx="7777162" cy="2808040"/>
          </a:xfrm>
        </p:spPr>
        <p:txBody>
          <a:bodyPr/>
          <a:lstStyle/>
          <a:p>
            <a:pPr marL="0" indent="0"/>
            <a:r>
              <a:rPr lang="de-CH" sz="2000" i="1" dirty="0" smtClean="0"/>
              <a:t>Veränderungsbedürfnisse Wohnen</a:t>
            </a:r>
          </a:p>
        </p:txBody>
      </p:sp>
    </p:spTree>
    <p:extLst>
      <p:ext uri="{BB962C8B-B14F-4D97-AF65-F5344CB8AC3E}">
        <p14:creationId xmlns:p14="http://schemas.microsoft.com/office/powerpoint/2010/main" val="28489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100" dirty="0" smtClean="0"/>
              <a:t>Zukunftswünsche Zugerinnen und Zuger</a:t>
            </a:r>
            <a:endParaRPr lang="de-CH" sz="3100" dirty="0"/>
          </a:p>
        </p:txBody>
      </p:sp>
      <p:pic>
        <p:nvPicPr>
          <p:cNvPr id="15362" name="Grafik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8" b="2219"/>
          <a:stretch>
            <a:fillRect/>
          </a:stretch>
        </p:blipFill>
        <p:spPr bwMode="auto">
          <a:xfrm>
            <a:off x="1027872" y="2132856"/>
            <a:ext cx="7040451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1043608" y="1700808"/>
            <a:ext cx="7777162" cy="2808040"/>
          </a:xfrm>
        </p:spPr>
        <p:txBody>
          <a:bodyPr/>
          <a:lstStyle/>
          <a:p>
            <a:pPr marL="0" indent="0"/>
            <a:r>
              <a:rPr lang="de-CH" sz="2000" i="1" dirty="0" smtClean="0"/>
              <a:t>Veränderungsbedürfnisse Tagesstruktur</a:t>
            </a:r>
          </a:p>
        </p:txBody>
      </p:sp>
    </p:spTree>
    <p:extLst>
      <p:ext uri="{BB962C8B-B14F-4D97-AF65-F5344CB8AC3E}">
        <p14:creationId xmlns:p14="http://schemas.microsoft.com/office/powerpoint/2010/main" val="276381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CH" altLang="de-DE" dirty="0" smtClean="0"/>
              <a:t>Das Zuger Modell</a:t>
            </a:r>
            <a:endParaRPr lang="de-CH" altLang="de-DE" sz="2000" dirty="0" smtClean="0"/>
          </a:p>
        </p:txBody>
      </p:sp>
      <p:sp>
        <p:nvSpPr>
          <p:cNvPr id="2" name="Rechteck 1"/>
          <p:cNvSpPr/>
          <p:nvPr/>
        </p:nvSpPr>
        <p:spPr bwMode="auto">
          <a:xfrm>
            <a:off x="1979712" y="4005064"/>
            <a:ext cx="6480720" cy="1800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Stationäre</a:t>
            </a:r>
            <a:r>
              <a:rPr kumimoji="0" lang="de-CH" sz="2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 Angebote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smtClean="0">
                <a:solidFill>
                  <a:schemeClr val="bg1"/>
                </a:solidFill>
              </a:rPr>
              <a:t>g</a:t>
            </a:r>
            <a:r>
              <a:rPr lang="de-CH" baseline="0" dirty="0" smtClean="0">
                <a:solidFill>
                  <a:schemeClr val="bg1"/>
                </a:solidFill>
              </a:rPr>
              <a:t>emäss</a:t>
            </a:r>
            <a:r>
              <a:rPr lang="de-CH" dirty="0" smtClean="0">
                <a:solidFill>
                  <a:schemeClr val="bg1"/>
                </a:solidFill>
              </a:rPr>
              <a:t> IFEG</a:t>
            </a:r>
            <a:endParaRPr kumimoji="0" lang="de-CH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1907704" y="2204864"/>
            <a:ext cx="6552728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feld 7"/>
          <p:cNvSpPr txBox="1"/>
          <p:nvPr/>
        </p:nvSpPr>
        <p:spPr>
          <a:xfrm>
            <a:off x="1907704" y="2406030"/>
            <a:ext cx="29523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Institutionelle</a:t>
            </a:r>
          </a:p>
          <a:p>
            <a:r>
              <a:rPr lang="de-CH" dirty="0"/>
              <a:t>a</a:t>
            </a:r>
            <a:r>
              <a:rPr lang="de-CH" dirty="0" smtClean="0"/>
              <a:t>mbulante Angebote</a:t>
            </a:r>
          </a:p>
          <a:p>
            <a:r>
              <a:rPr lang="de-CH" dirty="0" smtClean="0"/>
              <a:t>«Fachleistung»</a:t>
            </a:r>
          </a:p>
          <a:p>
            <a:endParaRPr lang="de-CH" dirty="0"/>
          </a:p>
        </p:txBody>
      </p:sp>
      <p:sp>
        <p:nvSpPr>
          <p:cNvPr id="12" name="Textfeld 11"/>
          <p:cNvSpPr txBox="1"/>
          <p:nvPr/>
        </p:nvSpPr>
        <p:spPr>
          <a:xfrm>
            <a:off x="5670029" y="2406030"/>
            <a:ext cx="29523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Nichtinstitutionelle</a:t>
            </a:r>
          </a:p>
          <a:p>
            <a:r>
              <a:rPr lang="de-CH" dirty="0"/>
              <a:t>a</a:t>
            </a:r>
            <a:r>
              <a:rPr lang="de-CH" dirty="0" smtClean="0"/>
              <a:t>mbulante Angebote</a:t>
            </a:r>
          </a:p>
          <a:p>
            <a:r>
              <a:rPr lang="de-CH" dirty="0" smtClean="0"/>
              <a:t>«Assistenz»</a:t>
            </a:r>
          </a:p>
          <a:p>
            <a:endParaRPr lang="de-CH" dirty="0"/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5004048" y="2478038"/>
            <a:ext cx="0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feld 18"/>
          <p:cNvSpPr txBox="1"/>
          <p:nvPr/>
        </p:nvSpPr>
        <p:spPr>
          <a:xfrm>
            <a:off x="623417" y="2765702"/>
            <a:ext cx="7920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>
                <a:solidFill>
                  <a:srgbClr val="FF0000"/>
                </a:solidFill>
              </a:rPr>
              <a:t>NEU</a:t>
            </a:r>
            <a:endParaRPr lang="de-C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CH" altLang="de-DE" sz="2900" dirty="0" smtClean="0"/>
              <a:t>Personenzentrierung im Unterstützungssystem</a:t>
            </a:r>
          </a:p>
        </p:txBody>
      </p:sp>
      <p:sp>
        <p:nvSpPr>
          <p:cNvPr id="6147" name="Rechteck 1"/>
          <p:cNvSpPr>
            <a:spLocks noChangeArrowheads="1"/>
          </p:cNvSpPr>
          <p:nvPr/>
        </p:nvSpPr>
        <p:spPr bwMode="auto">
          <a:xfrm>
            <a:off x="971600" y="1841798"/>
            <a:ext cx="7848600" cy="358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r>
              <a:rPr lang="de-CH" i="1" dirty="0" smtClean="0"/>
              <a:t>Deutsche Fachverbände der Behindertenhilfe: </a:t>
            </a:r>
          </a:p>
          <a:p>
            <a:r>
              <a:rPr lang="de-CH" dirty="0" smtClean="0"/>
              <a:t>Personenzentrierung beginnt </a:t>
            </a:r>
            <a:r>
              <a:rPr lang="de-CH" dirty="0"/>
              <a:t>mit </a:t>
            </a:r>
            <a:r>
              <a:rPr lang="de-CH" dirty="0" smtClean="0"/>
              <a:t>Bedarfsermittlung:</a:t>
            </a:r>
          </a:p>
          <a:p>
            <a:r>
              <a:rPr lang="de-CH" dirty="0" smtClean="0"/>
              <a:t>-  in einem </a:t>
            </a:r>
            <a:r>
              <a:rPr lang="de-CH" b="1" dirty="0" smtClean="0"/>
              <a:t>standardisiertem</a:t>
            </a:r>
            <a:r>
              <a:rPr lang="de-CH" dirty="0" smtClean="0"/>
              <a:t> </a:t>
            </a:r>
            <a:r>
              <a:rPr lang="de-CH" dirty="0"/>
              <a:t>und </a:t>
            </a:r>
            <a:r>
              <a:rPr lang="de-CH" b="1" dirty="0"/>
              <a:t>partizipativ </a:t>
            </a:r>
            <a:r>
              <a:rPr lang="de-CH" b="1" dirty="0" smtClean="0"/>
              <a:t>gestalteten</a:t>
            </a:r>
            <a:r>
              <a:rPr lang="de-CH" dirty="0" smtClean="0"/>
              <a:t> </a:t>
            </a:r>
            <a:r>
              <a:rPr lang="de-CH" b="1" dirty="0" smtClean="0"/>
              <a:t>(…)</a:t>
            </a:r>
            <a:r>
              <a:rPr lang="de-CH" dirty="0" smtClean="0"/>
              <a:t> Bedarfsfeststellungs</a:t>
            </a:r>
            <a:r>
              <a:rPr lang="de-CH" b="1" dirty="0" smtClean="0"/>
              <a:t>verfahren</a:t>
            </a:r>
            <a:r>
              <a:rPr lang="de-CH" dirty="0" smtClean="0"/>
              <a:t> nach einheitlichen </a:t>
            </a:r>
            <a:r>
              <a:rPr lang="de-CH" dirty="0"/>
              <a:t>Kriterien, die sich an den </a:t>
            </a:r>
            <a:r>
              <a:rPr lang="de-CH" b="1" dirty="0" smtClean="0"/>
              <a:t>ICF</a:t>
            </a:r>
            <a:r>
              <a:rPr lang="de-CH" dirty="0" smtClean="0"/>
              <a:t> orientieren.</a:t>
            </a:r>
          </a:p>
          <a:p>
            <a:r>
              <a:rPr lang="de-CH" dirty="0" smtClean="0"/>
              <a:t>- </a:t>
            </a:r>
            <a:r>
              <a:rPr lang="de-CH" dirty="0"/>
              <a:t> </a:t>
            </a:r>
            <a:r>
              <a:rPr lang="de-CH" dirty="0" smtClean="0"/>
              <a:t>die alle </a:t>
            </a:r>
            <a:r>
              <a:rPr lang="de-CH" b="1" dirty="0"/>
              <a:t>Lebens- und </a:t>
            </a:r>
            <a:r>
              <a:rPr lang="de-CH" b="1" dirty="0" smtClean="0"/>
              <a:t> Unterstützungsbereiche</a:t>
            </a:r>
            <a:r>
              <a:rPr lang="de-CH" dirty="0"/>
              <a:t> </a:t>
            </a:r>
            <a:r>
              <a:rPr lang="de-CH" dirty="0" smtClean="0"/>
              <a:t>einbezieht </a:t>
            </a:r>
            <a:r>
              <a:rPr lang="de-CH" dirty="0"/>
              <a:t>und </a:t>
            </a:r>
            <a:r>
              <a:rPr lang="de-CH" dirty="0" smtClean="0"/>
              <a:t>die individuellen </a:t>
            </a:r>
            <a:r>
              <a:rPr lang="de-CH" b="1" dirty="0"/>
              <a:t>Kontextfaktoren</a:t>
            </a:r>
            <a:r>
              <a:rPr lang="de-CH" dirty="0"/>
              <a:t> </a:t>
            </a:r>
            <a:r>
              <a:rPr lang="de-CH" dirty="0" smtClean="0"/>
              <a:t>berücksichtigt. </a:t>
            </a:r>
            <a:endParaRPr lang="de-CH" altLang="de-DE" dirty="0"/>
          </a:p>
        </p:txBody>
      </p:sp>
    </p:spTree>
    <p:extLst>
      <p:ext uri="{BB962C8B-B14F-4D97-AF65-F5344CB8AC3E}">
        <p14:creationId xmlns:p14="http://schemas.microsoft.com/office/powerpoint/2010/main" val="97211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CH" altLang="de-DE" dirty="0" smtClean="0"/>
              <a:t>Das Zuger Modell – personenzentriertes </a:t>
            </a:r>
            <a:r>
              <a:rPr lang="de-CH" altLang="de-DE" dirty="0" err="1" smtClean="0"/>
              <a:t>Intake</a:t>
            </a:r>
            <a:endParaRPr lang="de-CH" altLang="de-DE" sz="2000" dirty="0" smtClean="0"/>
          </a:p>
        </p:txBody>
      </p:sp>
      <p:sp>
        <p:nvSpPr>
          <p:cNvPr id="3" name="Rechteck 2"/>
          <p:cNvSpPr/>
          <p:nvPr/>
        </p:nvSpPr>
        <p:spPr bwMode="auto">
          <a:xfrm>
            <a:off x="2423551" y="1772816"/>
            <a:ext cx="4680520" cy="20882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Zentrales</a:t>
            </a:r>
            <a:r>
              <a:rPr kumimoji="0" lang="de-CH" sz="2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 Moment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charset="0"/>
              </a:rPr>
              <a:t>Unabhängige Bedarfsabklärung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CH" sz="2000" dirty="0" smtClean="0">
              <a:solidFill>
                <a:schemeClr val="bg1"/>
              </a:solidFill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2000" dirty="0" smtClean="0">
                <a:solidFill>
                  <a:schemeClr val="bg1"/>
                </a:solidFill>
              </a:rPr>
              <a:t>Wie will der Mensch selber leben?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Welche</a:t>
            </a:r>
            <a:r>
              <a:rPr kumimoji="0" lang="de-CH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Angebote sind adäquat?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2000" baseline="0" dirty="0" smtClean="0">
                <a:solidFill>
                  <a:schemeClr val="bg1"/>
                </a:solidFill>
              </a:rPr>
              <a:t>Welche</a:t>
            </a:r>
            <a:r>
              <a:rPr lang="de-CH" sz="2000" dirty="0" smtClean="0">
                <a:solidFill>
                  <a:schemeClr val="bg1"/>
                </a:solidFill>
              </a:rPr>
              <a:t> Leistungen stehen der Person zu?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024215" y="6339517"/>
            <a:ext cx="30123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err="1" smtClean="0"/>
              <a:t>Hilflosenentschädigung</a:t>
            </a:r>
            <a:endParaRPr lang="de-CH" dirty="0"/>
          </a:p>
        </p:txBody>
      </p:sp>
      <p:sp>
        <p:nvSpPr>
          <p:cNvPr id="20" name="Textfeld 19"/>
          <p:cNvSpPr txBox="1"/>
          <p:nvPr/>
        </p:nvSpPr>
        <p:spPr>
          <a:xfrm>
            <a:off x="3089649" y="5979408"/>
            <a:ext cx="25084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IV Assistenzbeitrag</a:t>
            </a:r>
            <a:endParaRPr lang="de-CH" dirty="0"/>
          </a:p>
        </p:txBody>
      </p:sp>
      <p:sp>
        <p:nvSpPr>
          <p:cNvPr id="21" name="Textfeld 20"/>
          <p:cNvSpPr txBox="1"/>
          <p:nvPr/>
        </p:nvSpPr>
        <p:spPr>
          <a:xfrm>
            <a:off x="2146999" y="4498527"/>
            <a:ext cx="53971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Ambulante Angebote in eigener Wohnung</a:t>
            </a:r>
            <a:endParaRPr lang="de-CH" dirty="0"/>
          </a:p>
        </p:txBody>
      </p:sp>
      <p:sp>
        <p:nvSpPr>
          <p:cNvPr id="22" name="Textfeld 21"/>
          <p:cNvSpPr txBox="1"/>
          <p:nvPr/>
        </p:nvSpPr>
        <p:spPr>
          <a:xfrm>
            <a:off x="323527" y="5836273"/>
            <a:ext cx="26277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Begleitetes Wohnen</a:t>
            </a:r>
            <a:endParaRPr lang="de-CH" dirty="0"/>
          </a:p>
        </p:txBody>
      </p:sp>
      <p:sp>
        <p:nvSpPr>
          <p:cNvPr id="23" name="Textfeld 22"/>
          <p:cNvSpPr txBox="1"/>
          <p:nvPr/>
        </p:nvSpPr>
        <p:spPr>
          <a:xfrm>
            <a:off x="1475656" y="4957698"/>
            <a:ext cx="36177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Jobcoaching 1. Arbeitsmarkt</a:t>
            </a:r>
            <a:endParaRPr lang="de-CH" dirty="0"/>
          </a:p>
        </p:txBody>
      </p:sp>
      <p:sp>
        <p:nvSpPr>
          <p:cNvPr id="24" name="Textfeld 23"/>
          <p:cNvSpPr txBox="1"/>
          <p:nvPr/>
        </p:nvSpPr>
        <p:spPr>
          <a:xfrm>
            <a:off x="5748005" y="5402256"/>
            <a:ext cx="32603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Werkstätte: A, B oder C?</a:t>
            </a:r>
            <a:endParaRPr lang="de-CH" dirty="0"/>
          </a:p>
        </p:txBody>
      </p:sp>
      <p:sp>
        <p:nvSpPr>
          <p:cNvPr id="25" name="Textfeld 24"/>
          <p:cNvSpPr txBox="1"/>
          <p:nvPr/>
        </p:nvSpPr>
        <p:spPr>
          <a:xfrm>
            <a:off x="5745973" y="4957698"/>
            <a:ext cx="318818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Wohnheim: A, B oder C?</a:t>
            </a:r>
            <a:endParaRPr lang="de-CH" dirty="0"/>
          </a:p>
        </p:txBody>
      </p:sp>
      <p:sp>
        <p:nvSpPr>
          <p:cNvPr id="26" name="Textfeld 25"/>
          <p:cNvSpPr txBox="1"/>
          <p:nvPr/>
        </p:nvSpPr>
        <p:spPr>
          <a:xfrm>
            <a:off x="5592274" y="5847074"/>
            <a:ext cx="345421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Ausserkantonale Angebote</a:t>
            </a:r>
            <a:endParaRPr lang="de-CH" dirty="0"/>
          </a:p>
        </p:txBody>
      </p:sp>
      <p:sp>
        <p:nvSpPr>
          <p:cNvPr id="27" name="Textfeld 26"/>
          <p:cNvSpPr txBox="1"/>
          <p:nvPr/>
        </p:nvSpPr>
        <p:spPr>
          <a:xfrm>
            <a:off x="460101" y="4498917"/>
            <a:ext cx="135325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Assistenz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914053" y="6242271"/>
            <a:ext cx="217559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Freiwillige Hilfen</a:t>
            </a:r>
            <a:endParaRPr lang="de-CH" dirty="0"/>
          </a:p>
        </p:txBody>
      </p:sp>
      <p:sp>
        <p:nvSpPr>
          <p:cNvPr id="29" name="Textfeld 28"/>
          <p:cNvSpPr txBox="1"/>
          <p:nvPr/>
        </p:nvSpPr>
        <p:spPr>
          <a:xfrm>
            <a:off x="114506" y="5259376"/>
            <a:ext cx="15856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Angehörige</a:t>
            </a:r>
            <a:endParaRPr lang="de-CH" dirty="0"/>
          </a:p>
        </p:txBody>
      </p:sp>
      <p:sp>
        <p:nvSpPr>
          <p:cNvPr id="16" name="Pfeil nach unten 15"/>
          <p:cNvSpPr/>
          <p:nvPr/>
        </p:nvSpPr>
        <p:spPr bwMode="auto">
          <a:xfrm rot="1649014" flipH="1">
            <a:off x="2169173" y="3901787"/>
            <a:ext cx="299823" cy="50405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0" name="Pfeil nach unten 29"/>
          <p:cNvSpPr/>
          <p:nvPr/>
        </p:nvSpPr>
        <p:spPr bwMode="auto">
          <a:xfrm flipH="1">
            <a:off x="3842703" y="3915103"/>
            <a:ext cx="299823" cy="50405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1" name="Pfeil nach unten 30"/>
          <p:cNvSpPr/>
          <p:nvPr/>
        </p:nvSpPr>
        <p:spPr bwMode="auto">
          <a:xfrm flipH="1">
            <a:off x="5448182" y="3909479"/>
            <a:ext cx="299823" cy="50405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2" name="Pfeil nach unten 31"/>
          <p:cNvSpPr/>
          <p:nvPr/>
        </p:nvSpPr>
        <p:spPr bwMode="auto">
          <a:xfrm rot="19695373" flipH="1">
            <a:off x="7059716" y="3902217"/>
            <a:ext cx="299823" cy="50405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1850536" y="5450141"/>
            <a:ext cx="367485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1. Arbeitsmarkt mit Assistenz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5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esentation_allgemein[1]">
  <a:themeElements>
    <a:clrScheme name="Praesentation_allgemein[1] 1">
      <a:dk1>
        <a:srgbClr val="000000"/>
      </a:dk1>
      <a:lt1>
        <a:srgbClr val="FFFFFF"/>
      </a:lt1>
      <a:dk2>
        <a:srgbClr val="B2B2B2"/>
      </a:dk2>
      <a:lt2>
        <a:srgbClr val="C3375A"/>
      </a:lt2>
      <a:accent1>
        <a:srgbClr val="0070B8"/>
      </a:accent1>
      <a:accent2>
        <a:srgbClr val="EBD21E"/>
      </a:accent2>
      <a:accent3>
        <a:srgbClr val="FFFFFF"/>
      </a:accent3>
      <a:accent4>
        <a:srgbClr val="000000"/>
      </a:accent4>
      <a:accent5>
        <a:srgbClr val="AABBD8"/>
      </a:accent5>
      <a:accent6>
        <a:srgbClr val="D5BE1A"/>
      </a:accent6>
      <a:hlink>
        <a:srgbClr val="AACD4B"/>
      </a:hlink>
      <a:folHlink>
        <a:srgbClr val="2D9B6E"/>
      </a:folHlink>
    </a:clrScheme>
    <a:fontScheme name="Standard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allgemein[1] 1">
        <a:dk1>
          <a:srgbClr val="000000"/>
        </a:dk1>
        <a:lt1>
          <a:srgbClr val="FFFFFF"/>
        </a:lt1>
        <a:dk2>
          <a:srgbClr val="B2B2B2"/>
        </a:dk2>
        <a:lt2>
          <a:srgbClr val="C3375A"/>
        </a:lt2>
        <a:accent1>
          <a:srgbClr val="0070B8"/>
        </a:accent1>
        <a:accent2>
          <a:srgbClr val="EBD21E"/>
        </a:accent2>
        <a:accent3>
          <a:srgbClr val="FFFFFF"/>
        </a:accent3>
        <a:accent4>
          <a:srgbClr val="000000"/>
        </a:accent4>
        <a:accent5>
          <a:srgbClr val="AABBD8"/>
        </a:accent5>
        <a:accent6>
          <a:srgbClr val="D5BE1A"/>
        </a:accent6>
        <a:hlink>
          <a:srgbClr val="AACD4B"/>
        </a:hlink>
        <a:folHlink>
          <a:srgbClr val="2D9B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0</TotalTime>
  <Words>518</Words>
  <Application>Microsoft Office PowerPoint</Application>
  <PresentationFormat>Bildschirmpräsentation (4:3)</PresentationFormat>
  <Paragraphs>191</Paragraphs>
  <Slides>20</Slides>
  <Notes>10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2" baseType="lpstr">
      <vt:lpstr>Praesentation_allgemein[1]</vt:lpstr>
      <vt:lpstr>Microsoft Excel-Diagramm</vt:lpstr>
      <vt:lpstr>Personenzentrierung im kantonalen Unterstützungssystem  Thementagung InBeZug 19. September 2019</vt:lpstr>
      <vt:lpstr>InBeZug</vt:lpstr>
      <vt:lpstr>Der Projektablauf </vt:lpstr>
      <vt:lpstr>Personenzentrierung / Personenorientierung</vt:lpstr>
      <vt:lpstr>Zukunftswünsche Zugerinnen und Zuger</vt:lpstr>
      <vt:lpstr>Zukunftswünsche Zugerinnen und Zuger</vt:lpstr>
      <vt:lpstr>Das Zuger Modell</vt:lpstr>
      <vt:lpstr>Personenzentrierung im Unterstützungssystem</vt:lpstr>
      <vt:lpstr>Das Zuger Modell – personenzentriertes Intake</vt:lpstr>
      <vt:lpstr>PowerPoint-Präsentation</vt:lpstr>
      <vt:lpstr>Personenzentriertes Instrument: IHP / UP-Zug</vt:lpstr>
      <vt:lpstr>Unterstützungsplanung</vt:lpstr>
      <vt:lpstr>Das stationäre Zuger Modell – «Zweiklang» IHP/IBB </vt:lpstr>
      <vt:lpstr>IBB bildet Leistungen des Personals ab </vt:lpstr>
      <vt:lpstr>Das stationäre Zuger Modell – Bedarfsbemessung</vt:lpstr>
      <vt:lpstr>InBeZug Modellprojekte</vt:lpstr>
      <vt:lpstr>Personenzentriertes Aufsichtskonzept</vt:lpstr>
      <vt:lpstr>PowerPoint-Präsentation</vt:lpstr>
      <vt:lpstr>Projekt InBeZug − unsere Koordinaten</vt:lpstr>
      <vt:lpstr>Pinguin-Prinzip</vt:lpstr>
    </vt:vector>
  </TitlesOfParts>
  <Company>Kanton Zug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Christina Dahinden</dc:creator>
  <cp:lastModifiedBy>Silvan Stricker</cp:lastModifiedBy>
  <cp:revision>612</cp:revision>
  <cp:lastPrinted>2019-03-11T11:14:33Z</cp:lastPrinted>
  <dcterms:created xsi:type="dcterms:W3CDTF">2012-08-30T09:15:30Z</dcterms:created>
  <dcterms:modified xsi:type="dcterms:W3CDTF">2019-09-25T10:53:38Z</dcterms:modified>
</cp:coreProperties>
</file>