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6.xml" ContentType="application/vnd.openxmlformats-officedocument.presentationml.notesSlide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17"/>
  </p:sldMasterIdLst>
  <p:notesMasterIdLst>
    <p:notesMasterId r:id="rId39"/>
  </p:notesMasterIdLst>
  <p:handoutMasterIdLst>
    <p:handoutMasterId r:id="rId40"/>
  </p:handoutMasterIdLst>
  <p:sldIdLst>
    <p:sldId id="976" r:id="rId18"/>
    <p:sldId id="907" r:id="rId19"/>
    <p:sldId id="992" r:id="rId20"/>
    <p:sldId id="982" r:id="rId21"/>
    <p:sldId id="983" r:id="rId22"/>
    <p:sldId id="984" r:id="rId23"/>
    <p:sldId id="998" r:id="rId24"/>
    <p:sldId id="991" r:id="rId25"/>
    <p:sldId id="979" r:id="rId26"/>
    <p:sldId id="978" r:id="rId27"/>
    <p:sldId id="1002" r:id="rId28"/>
    <p:sldId id="909" r:id="rId29"/>
    <p:sldId id="980" r:id="rId30"/>
    <p:sldId id="988" r:id="rId31"/>
    <p:sldId id="993" r:id="rId32"/>
    <p:sldId id="985" r:id="rId33"/>
    <p:sldId id="994" r:id="rId34"/>
    <p:sldId id="1005" r:id="rId35"/>
    <p:sldId id="1004" r:id="rId36"/>
    <p:sldId id="1001" r:id="rId37"/>
    <p:sldId id="990" r:id="rId38"/>
  </p:sldIdLst>
  <p:sldSz cx="12198350" cy="6858000"/>
  <p:notesSz cx="6797675" cy="9926638"/>
  <p:custDataLst>
    <p:custData r:id="rId9"/>
    <p:tags r:id="rId41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84">
          <p15:clr>
            <a:srgbClr val="A4A3A4"/>
          </p15:clr>
        </p15:guide>
        <p15:guide id="3" orient="horz" pos="2432">
          <p15:clr>
            <a:srgbClr val="A4A3A4"/>
          </p15:clr>
        </p15:guide>
        <p15:guide id="4" orient="horz" pos="2341">
          <p15:clr>
            <a:srgbClr val="A4A3A4"/>
          </p15:clr>
        </p15:guide>
        <p15:guide id="5" orient="horz" pos="890">
          <p15:clr>
            <a:srgbClr val="A4A3A4"/>
          </p15:clr>
        </p15:guide>
        <p15:guide id="7" pos="395">
          <p15:clr>
            <a:srgbClr val="A4A3A4"/>
          </p15:clr>
        </p15:guide>
        <p15:guide id="8" pos="3842">
          <p15:clr>
            <a:srgbClr val="A4A3A4"/>
          </p15:clr>
        </p15:guide>
        <p15:guide id="9" pos="3933">
          <p15:clr>
            <a:srgbClr val="A4A3A4"/>
          </p15:clr>
        </p15:guide>
        <p15:guide id="10" pos="7380">
          <p15:clr>
            <a:srgbClr val="A4A3A4"/>
          </p15:clr>
        </p15:guide>
        <p15:guide id="11" pos="5566">
          <p15:clr>
            <a:srgbClr val="A4A3A4"/>
          </p15:clr>
        </p15:guide>
        <p15:guide id="12" orient="horz" pos="618" userDrawn="1">
          <p15:clr>
            <a:srgbClr val="A4A3A4"/>
          </p15:clr>
        </p15:guide>
        <p15:guide id="13" orient="horz" pos="2069">
          <p15:clr>
            <a:srgbClr val="A4A3A4"/>
          </p15:clr>
        </p15:guide>
        <p15:guide id="14" orient="horz" pos="3634">
          <p15:clr>
            <a:srgbClr val="A4A3A4"/>
          </p15:clr>
        </p15:guide>
        <p15:guide id="15" pos="4432">
          <p15:clr>
            <a:srgbClr val="A4A3A4"/>
          </p15:clr>
        </p15:guide>
        <p15:guide id="16" pos="4522">
          <p15:clr>
            <a:srgbClr val="A4A3A4"/>
          </p15:clr>
        </p15:guide>
        <p15:guide id="17" pos="2844">
          <p15:clr>
            <a:srgbClr val="A4A3A4"/>
          </p15:clr>
        </p15:guide>
        <p15:guide id="18" pos="2935">
          <p15:clr>
            <a:srgbClr val="A4A3A4"/>
          </p15:clr>
        </p15:guide>
        <p15:guide id="19" pos="4840">
          <p15:clr>
            <a:srgbClr val="A4A3A4"/>
          </p15:clr>
        </p15:guide>
        <p15:guide id="20" pos="4749">
          <p15:clr>
            <a:srgbClr val="A4A3A4"/>
          </p15:clr>
        </p15:guide>
        <p15:guide id="21" pos="6382">
          <p15:clr>
            <a:srgbClr val="A4A3A4"/>
          </p15:clr>
        </p15:guide>
        <p15:guide id="22" pos="2663">
          <p15:clr>
            <a:srgbClr val="A4A3A4"/>
          </p15:clr>
        </p15:guide>
        <p15:guide id="23" pos="2753">
          <p15:clr>
            <a:srgbClr val="A4A3A4"/>
          </p15:clr>
        </p15:guide>
        <p15:guide id="24" pos="5021">
          <p15:clr>
            <a:srgbClr val="A4A3A4"/>
          </p15:clr>
        </p15:guide>
        <p15:guide id="25" pos="5112">
          <p15:clr>
            <a:srgbClr val="A4A3A4"/>
          </p15:clr>
        </p15:guide>
        <p15:guide id="26" pos="4931">
          <p15:clr>
            <a:srgbClr val="A4A3A4"/>
          </p15:clr>
        </p15:guide>
        <p15:guide id="27" pos="3751">
          <p15:clr>
            <a:srgbClr val="A4A3A4"/>
          </p15:clr>
        </p15:guide>
        <p15:guide id="28" orient="horz" pos="2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CDD7"/>
    <a:srgbClr val="FFFFFF"/>
    <a:srgbClr val="2387AA"/>
    <a:srgbClr val="7DD2E6"/>
    <a:srgbClr val="003750"/>
    <a:srgbClr val="3296B9"/>
    <a:srgbClr val="005F87"/>
    <a:srgbClr val="A5E1E1"/>
    <a:srgbClr val="00737D"/>
    <a:srgbClr val="78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38" autoAdjust="0"/>
    <p:restoredTop sz="95481" autoAdjust="0"/>
  </p:normalViewPr>
  <p:slideViewPr>
    <p:cSldViewPr snapToObjects="1" showGuides="1">
      <p:cViewPr varScale="1">
        <p:scale>
          <a:sx n="124" d="100"/>
          <a:sy n="124" d="100"/>
        </p:scale>
        <p:origin x="-264" y="-78"/>
      </p:cViewPr>
      <p:guideLst>
        <p:guide orient="horz" pos="3884"/>
        <p:guide orient="horz" pos="2432"/>
        <p:guide orient="horz" pos="2341"/>
        <p:guide orient="horz" pos="890"/>
        <p:guide orient="horz" pos="618"/>
        <p:guide orient="horz" pos="2069"/>
        <p:guide orient="horz" pos="3634"/>
        <p:guide orient="horz" pos="210"/>
        <p:guide pos="395"/>
        <p:guide pos="3842"/>
        <p:guide pos="3933"/>
        <p:guide pos="7380"/>
        <p:guide pos="5566"/>
        <p:guide pos="4432"/>
        <p:guide pos="4522"/>
        <p:guide pos="2844"/>
        <p:guide pos="2935"/>
        <p:guide pos="4840"/>
        <p:guide pos="4749"/>
        <p:guide pos="6382"/>
        <p:guide pos="2663"/>
        <p:guide pos="2753"/>
        <p:guide pos="5021"/>
        <p:guide pos="5112"/>
        <p:guide pos="4931"/>
        <p:guide pos="37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73" d="100"/>
          <a:sy n="73" d="100"/>
        </p:scale>
        <p:origin x="-3330" y="-120"/>
      </p:cViewPr>
      <p:guideLst>
        <p:guide orient="horz" pos="3224"/>
        <p:guide orient="horz" pos="3127"/>
        <p:guide pos="223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6797675" cy="677481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11548" cy="5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t" anchorCtr="0" compatLnSpc="1">
            <a:prstTxWarp prst="textNoShape">
              <a:avLst/>
            </a:prstTxWarp>
          </a:bodyPr>
          <a:lstStyle>
            <a:lvl1pPr defTabSz="909782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86128" y="0"/>
            <a:ext cx="3111547" cy="5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t" anchorCtr="0" compatLnSpc="1">
            <a:prstTxWarp prst="textNoShape">
              <a:avLst/>
            </a:prstTxWarp>
          </a:bodyPr>
          <a:lstStyle>
            <a:lvl1pPr algn="r" defTabSz="909782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90812"/>
            <a:ext cx="3111548" cy="5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b" anchorCtr="0" compatLnSpc="1">
            <a:prstTxWarp prst="textNoShape">
              <a:avLst/>
            </a:prstTxWarp>
          </a:bodyPr>
          <a:lstStyle>
            <a:lvl1pPr defTabSz="909782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86128" y="9390812"/>
            <a:ext cx="3111547" cy="5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b" anchorCtr="0" compatLnSpc="1">
            <a:prstTxWarp prst="textNoShape">
              <a:avLst/>
            </a:prstTxWarp>
          </a:bodyPr>
          <a:lstStyle>
            <a:lvl1pPr algn="r" defTabSz="909782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itchFamily="34" charset="0"/>
              </a:rPr>
              <a:t>Handzettel </a:t>
            </a:r>
            <a:fld id="{BFC713D8-7968-482B-A79F-9C586FE5053A}" type="slidenum">
              <a:rPr lang="de-DE">
                <a:latin typeface="Arial" pitchFamily="34" charset="0"/>
              </a:rPr>
              <a:pPr/>
              <a:t>‹Nr.›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7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11548" cy="5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t" anchorCtr="0" compatLnSpc="1">
            <a:prstTxWarp prst="textNoShape">
              <a:avLst/>
            </a:prstTxWarp>
          </a:bodyPr>
          <a:lstStyle>
            <a:lvl1pPr defTabSz="909782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86128" y="0"/>
            <a:ext cx="3110028" cy="5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t" anchorCtr="0" compatLnSpc="1">
            <a:prstTxWarp prst="textNoShape">
              <a:avLst/>
            </a:prstTxWarp>
          </a:bodyPr>
          <a:lstStyle>
            <a:lvl1pPr algn="r" defTabSz="909782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214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28008" y="4677699"/>
            <a:ext cx="6341659" cy="442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90812"/>
            <a:ext cx="3111548" cy="53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b" anchorCtr="0" compatLnSpc="1">
            <a:prstTxWarp prst="textNoShape">
              <a:avLst/>
            </a:prstTxWarp>
          </a:bodyPr>
          <a:lstStyle>
            <a:lvl1pPr defTabSz="909782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86128" y="9390812"/>
            <a:ext cx="3110028" cy="53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b" anchorCtr="0" compatLnSpc="1">
            <a:prstTxWarp prst="textNoShape">
              <a:avLst/>
            </a:prstTxWarp>
          </a:bodyPr>
          <a:lstStyle>
            <a:lvl1pPr algn="r" defTabSz="909782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‹Nr.›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77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21463" cy="3722687"/>
          </a:xfrm>
          <a:noFill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2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88044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0508" indent="-272483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2pPr>
            <a:lvl3pPr marL="1092863" indent="-218280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3pPr>
            <a:lvl4pPr marL="1529422" indent="-218280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4pPr>
            <a:lvl5pPr marL="1967446" indent="-218280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5pPr>
            <a:lvl6pPr marL="2389357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6pPr>
            <a:lvl7pPr marL="2811266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7pPr>
            <a:lvl8pPr marL="3233175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8pPr>
            <a:lvl9pPr marL="3655085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de-CH" altLang="de-DE" dirty="0" smtClean="0"/>
              <a:t>Text</a:t>
            </a:r>
          </a:p>
        </p:txBody>
      </p:sp>
      <p:sp>
        <p:nvSpPr>
          <p:cNvPr id="25603" name="Rectangle 14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88044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0508" indent="-272483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2pPr>
            <a:lvl3pPr marL="1092863" indent="-218280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3pPr>
            <a:lvl4pPr marL="1529422" indent="-218280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4pPr>
            <a:lvl5pPr marL="1967446" indent="-218280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5pPr>
            <a:lvl6pPr marL="2389357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6pPr>
            <a:lvl7pPr marL="2811266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7pPr>
            <a:lvl8pPr marL="3233175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8pPr>
            <a:lvl9pPr marL="3655085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de-DE" dirty="0" smtClean="0"/>
              <a:t>HR FSS Social Health Services</a:t>
            </a:r>
            <a:endParaRPr lang="de-CH" altLang="de-DE" dirty="0" smtClean="0"/>
          </a:p>
        </p:txBody>
      </p:sp>
      <p:sp>
        <p:nvSpPr>
          <p:cNvPr id="25604" name="Rectangle 1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8044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0508" indent="-272483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2pPr>
            <a:lvl3pPr marL="1092863" indent="-218280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3pPr>
            <a:lvl4pPr marL="1529422" indent="-218280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4pPr>
            <a:lvl5pPr marL="1967446" indent="-218280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5pPr>
            <a:lvl6pPr marL="2389357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6pPr>
            <a:lvl7pPr marL="2811266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7pPr>
            <a:lvl8pPr marL="3233175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8pPr>
            <a:lvl9pPr marL="3655085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52844F7-83F1-4ADF-B4FB-2EB94703BBC0}" type="slidenum">
              <a:rPr lang="de-CH" altLang="de-DE" smtClean="0"/>
              <a:pPr eaLnBrk="1" hangingPunct="1">
                <a:spcBef>
                  <a:spcPct val="0"/>
                </a:spcBef>
                <a:defRPr/>
              </a:pPr>
              <a:t>4</a:t>
            </a:fld>
            <a:endParaRPr lang="de-CH" altLang="de-DE" dirty="0" smtClean="0"/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9875" cy="3722687"/>
          </a:xfrm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61" y="4714655"/>
            <a:ext cx="5439355" cy="4466755"/>
          </a:xfrm>
          <a:noFill/>
        </p:spPr>
        <p:txBody>
          <a:bodyPr/>
          <a:lstStyle/>
          <a:p>
            <a:pPr eaLnBrk="1" hangingPunct="1"/>
            <a:endParaRPr lang="en-US" altLang="de-D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88044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0508" indent="-272483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2pPr>
            <a:lvl3pPr marL="1092863" indent="-218280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3pPr>
            <a:lvl4pPr marL="1529422" indent="-218280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4pPr>
            <a:lvl5pPr marL="1967446" indent="-218280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5pPr>
            <a:lvl6pPr marL="2389357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6pPr>
            <a:lvl7pPr marL="2811266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7pPr>
            <a:lvl8pPr marL="3233175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8pPr>
            <a:lvl9pPr marL="3655085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de-CH" altLang="de-DE" dirty="0" smtClean="0"/>
              <a:t>Text</a:t>
            </a:r>
          </a:p>
        </p:txBody>
      </p:sp>
      <p:sp>
        <p:nvSpPr>
          <p:cNvPr id="25603" name="Rectangle 14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88044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0508" indent="-272483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2pPr>
            <a:lvl3pPr marL="1092863" indent="-218280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3pPr>
            <a:lvl4pPr marL="1529422" indent="-218280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4pPr>
            <a:lvl5pPr marL="1967446" indent="-218280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5pPr>
            <a:lvl6pPr marL="2389357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6pPr>
            <a:lvl7pPr marL="2811266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7pPr>
            <a:lvl8pPr marL="3233175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8pPr>
            <a:lvl9pPr marL="3655085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de-DE" dirty="0" smtClean="0"/>
              <a:t>HR FSS Social Health Services</a:t>
            </a:r>
            <a:endParaRPr lang="de-CH" altLang="de-DE" dirty="0" smtClean="0"/>
          </a:p>
        </p:txBody>
      </p:sp>
      <p:sp>
        <p:nvSpPr>
          <p:cNvPr id="25604" name="Rectangle 1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8044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0508" indent="-272483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2pPr>
            <a:lvl3pPr marL="1092863" indent="-218280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3pPr>
            <a:lvl4pPr marL="1529422" indent="-218280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4pPr>
            <a:lvl5pPr marL="1967446" indent="-218280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5pPr>
            <a:lvl6pPr marL="2389357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6pPr>
            <a:lvl7pPr marL="2811266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7pPr>
            <a:lvl8pPr marL="3233175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8pPr>
            <a:lvl9pPr marL="3655085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52844F7-83F1-4ADF-B4FB-2EB94703BBC0}" type="slidenum">
              <a:rPr lang="de-CH" altLang="de-DE" smtClean="0"/>
              <a:pPr eaLnBrk="1" hangingPunct="1">
                <a:spcBef>
                  <a:spcPct val="0"/>
                </a:spcBef>
                <a:defRPr/>
              </a:pPr>
              <a:t>5</a:t>
            </a:fld>
            <a:endParaRPr lang="de-CH" altLang="de-DE" dirty="0" smtClean="0"/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9875" cy="3722687"/>
          </a:xfrm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61" y="4714655"/>
            <a:ext cx="5439355" cy="4466755"/>
          </a:xfrm>
          <a:noFill/>
        </p:spPr>
        <p:txBody>
          <a:bodyPr/>
          <a:lstStyle/>
          <a:p>
            <a:pPr eaLnBrk="1" hangingPunct="1"/>
            <a:endParaRPr lang="en-US" altLang="de-D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88044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0508" indent="-272483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2pPr>
            <a:lvl3pPr marL="1092863" indent="-218280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3pPr>
            <a:lvl4pPr marL="1529422" indent="-218280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4pPr>
            <a:lvl5pPr marL="1967446" indent="-218280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5pPr>
            <a:lvl6pPr marL="2389357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6pPr>
            <a:lvl7pPr marL="2811266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7pPr>
            <a:lvl8pPr marL="3233175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8pPr>
            <a:lvl9pPr marL="3655085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de-CH" altLang="de-DE" dirty="0" smtClean="0"/>
              <a:t>Text</a:t>
            </a:r>
          </a:p>
        </p:txBody>
      </p:sp>
      <p:sp>
        <p:nvSpPr>
          <p:cNvPr id="25603" name="Rectangle 14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88044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0508" indent="-272483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2pPr>
            <a:lvl3pPr marL="1092863" indent="-218280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3pPr>
            <a:lvl4pPr marL="1529422" indent="-218280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4pPr>
            <a:lvl5pPr marL="1967446" indent="-218280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5pPr>
            <a:lvl6pPr marL="2389357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6pPr>
            <a:lvl7pPr marL="2811266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7pPr>
            <a:lvl8pPr marL="3233175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8pPr>
            <a:lvl9pPr marL="3655085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de-DE" dirty="0" smtClean="0"/>
              <a:t>HR FSS Social Health Services</a:t>
            </a:r>
            <a:endParaRPr lang="de-CH" altLang="de-DE" dirty="0" smtClean="0"/>
          </a:p>
        </p:txBody>
      </p:sp>
      <p:sp>
        <p:nvSpPr>
          <p:cNvPr id="25604" name="Rectangle 1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8044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0508" indent="-272483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2pPr>
            <a:lvl3pPr marL="1092863" indent="-218280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3pPr>
            <a:lvl4pPr marL="1529422" indent="-218280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4pPr>
            <a:lvl5pPr marL="1967446" indent="-218280" defTabSz="880443" eaLnBrk="0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5pPr>
            <a:lvl6pPr marL="2389357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6pPr>
            <a:lvl7pPr marL="2811266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7pPr>
            <a:lvl8pPr marL="3233175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8pPr>
            <a:lvl9pPr marL="3655085" indent="-218280" defTabSz="880443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bg2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52844F7-83F1-4ADF-B4FB-2EB94703BBC0}" type="slidenum">
              <a:rPr lang="de-CH" altLang="de-DE" smtClean="0"/>
              <a:pPr eaLnBrk="1" hangingPunct="1">
                <a:spcBef>
                  <a:spcPct val="0"/>
                </a:spcBef>
                <a:defRPr/>
              </a:pPr>
              <a:t>6</a:t>
            </a:fld>
            <a:endParaRPr lang="de-CH" altLang="de-DE" dirty="0" smtClean="0"/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9875" cy="3722687"/>
          </a:xfrm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161" y="4714655"/>
            <a:ext cx="5439355" cy="4466755"/>
          </a:xfrm>
          <a:noFill/>
        </p:spPr>
        <p:txBody>
          <a:bodyPr/>
          <a:lstStyle/>
          <a:p>
            <a:pPr eaLnBrk="1" hangingPunct="1"/>
            <a:endParaRPr lang="en-US" altLang="de-D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78438-BD2A-4F62-B996-40FB23F6DD4B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43878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38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1661" indent="-281409" defTabSz="89738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5633" indent="-225126" defTabSz="89738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5886" indent="-225126" defTabSz="89738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6139" indent="-225126" defTabSz="89738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6393" indent="-225126" defTabSz="89738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6646" indent="-225126" defTabSz="89738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6899" indent="-225126" defTabSz="89738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7152" indent="-225126" defTabSz="89738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49863" y="9430137"/>
            <a:ext cx="2946275" cy="49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86" tIns="42493" rIns="84986" bIns="42493" anchor="b"/>
          <a:lstStyle>
            <a:lvl1pPr defTabSz="8604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604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604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604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604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60425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60425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60425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60425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altLang="de-DE" sz="10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0163" y="1527175"/>
            <a:ext cx="6845301" cy="3849688"/>
          </a:xfrm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33" y="5886371"/>
            <a:ext cx="5333773" cy="31189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86" tIns="42493" rIns="84986" bIns="42493"/>
          <a:lstStyle/>
          <a:p>
            <a:pPr eaLnBrk="1" hangingPunct="1">
              <a:spcBef>
                <a:spcPct val="0"/>
              </a:spcBef>
            </a:pPr>
            <a:endParaRPr lang="en-US" altLang="de-DE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21463" cy="3722687"/>
          </a:xfrm>
          <a:noFill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26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21463" cy="3722687"/>
          </a:xfrm>
          <a:noFill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26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A716EE2-4B66-44E0-AFD4-7EED123DF083}" type="datetime4">
              <a:rPr lang="de-CH" smtClean="0"/>
              <a:pPr/>
              <a:t>1. Mai 2017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Siemens Schweiz AG</a:t>
            </a:r>
            <a:endParaRPr lang="en-US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Titel</a:t>
            </a:r>
            <a:endParaRPr lang="en-US" dirty="0"/>
          </a:p>
        </p:txBody>
      </p:sp>
      <p:sp>
        <p:nvSpPr>
          <p:cNvPr id="13" name="Folienbildplatzhalter 12"/>
          <p:cNvSpPr>
            <a:spLocks noGrp="1" noRot="1" noChangeAspect="1"/>
          </p:cNvSpPr>
          <p:nvPr>
            <p:ph type="sldImg"/>
          </p:nvPr>
        </p:nvSpPr>
        <p:spPr>
          <a:xfrm>
            <a:off x="-212725" y="541338"/>
            <a:ext cx="7197725" cy="4048125"/>
          </a:xfrm>
        </p:spPr>
      </p:sp>
      <p:sp>
        <p:nvSpPr>
          <p:cNvPr id="14" name="Notizenplatzhalt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Seite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21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44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customXml" Target="../../customXml/item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customXml" Target="../../customXml/item6.xml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customXml" Target="../../customXml/item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customXml" Target="../../customXml/item13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1627" cy="6858000"/>
          </a:xfrm>
          <a:ln w="12700">
            <a:noFill/>
          </a:ln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defRPr>
            </a:lvl1pPr>
          </a:lstStyle>
          <a:p>
            <a:r>
              <a:rPr lang="de-CH" dirty="0"/>
              <a:t>Bitte neu eingefügtes Bild in den Hintergrund</a:t>
            </a:r>
            <a:br>
              <a:rPr lang="de-CH" dirty="0"/>
            </a:br>
            <a:r>
              <a:rPr lang="de-CH" dirty="0"/>
              <a:t>setzen via «rechte Maustaste» «in den Hintergrund»</a:t>
            </a:r>
          </a:p>
        </p:txBody>
      </p:sp>
      <p:grpSp>
        <p:nvGrpSpPr>
          <p:cNvPr id="34" name="Gruppieren 33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5" name="Gerade Verbindung 34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46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47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50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 rot="5400000">
              <a:off x="-126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Titel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2138" y="4167118"/>
            <a:ext cx="6556537" cy="1594622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144000" rIns="216000" bIns="2268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 dirty="0"/>
          </a:p>
        </p:txBody>
      </p:sp>
      <p:sp>
        <p:nvSpPr>
          <p:cNvPr id="57" name="Logo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9555750" y="324000"/>
            <a:ext cx="2160000" cy="914400"/>
          </a:xfr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5875">
            <a:noFill/>
          </a:ln>
        </p:spPr>
        <p:txBody>
          <a:bodyPr wrap="none" anchor="t"/>
          <a:lstStyle>
            <a:lvl1pPr algn="l">
              <a:defRPr sz="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sz="100" dirty="0"/>
              <a:t> </a:t>
            </a:r>
            <a:endParaRPr lang="de-CH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27064" y="5841850"/>
            <a:ext cx="6551611" cy="32400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216000" rIns="1332000" anchor="ctr" anchorCtr="0"/>
          <a:lstStyle>
            <a:lvl1pPr>
              <a:lnSpc>
                <a:spcPct val="100000"/>
              </a:lnSpc>
              <a:defRPr sz="1000" b="1"/>
            </a:lvl1pPr>
          </a:lstStyle>
          <a:p>
            <a:pPr lvl="0"/>
            <a:r>
              <a:rPr lang="de-CH" noProof="0" dirty="0"/>
              <a:t>Bitte Schutzvermerk einfügen</a:t>
            </a:r>
          </a:p>
        </p:txBody>
      </p:sp>
      <p:sp>
        <p:nvSpPr>
          <p:cNvPr id="14" name="URL"/>
          <p:cNvSpPr>
            <a:spLocks noGrp="1"/>
          </p:cNvSpPr>
          <p:nvPr>
            <p:ph type="body" sz="quarter" idx="17" hasCustomPrompt="1"/>
          </p:nvPr>
        </p:nvSpPr>
        <p:spPr>
          <a:xfrm>
            <a:off x="4227513" y="5840622"/>
            <a:ext cx="2951163" cy="324000"/>
          </a:xfrm>
        </p:spPr>
        <p:txBody>
          <a:bodyPr wrap="none" rIns="216000" anchor="ctr" anchorCtr="0"/>
          <a:lstStyle>
            <a:lvl1pPr algn="r">
              <a:defRPr sz="1000" b="1"/>
            </a:lvl1pPr>
          </a:lstStyle>
          <a:p>
            <a:pPr lvl="0"/>
            <a:r>
              <a:rPr lang="de-CH" noProof="0" dirty="0"/>
              <a:t>Bitte URL einfügen</a:t>
            </a:r>
          </a:p>
        </p:txBody>
      </p:sp>
    </p:spTree>
    <p:extLst>
      <p:ext uri="{BB962C8B-B14F-4D97-AF65-F5344CB8AC3E}">
        <p14:creationId xmlns:p14="http://schemas.microsoft.com/office/powerpoint/2010/main" val="266861815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3" pos="4522" userDrawn="1">
          <p15:clr>
            <a:srgbClr val="FBAE40"/>
          </p15:clr>
        </p15:guide>
        <p15:guide id="4" pos="395" userDrawn="1">
          <p15:clr>
            <a:srgbClr val="FBAE40"/>
          </p15:clr>
        </p15:guide>
        <p15:guide id="5" orient="horz" pos="3884" userDrawn="1">
          <p15:clr>
            <a:srgbClr val="FBAE40"/>
          </p15:clr>
        </p15:guide>
        <p15:guide id="6" orient="horz" pos="890" userDrawn="1">
          <p15:clr>
            <a:srgbClr val="FBAE40"/>
          </p15:clr>
        </p15:guide>
        <p15:guide id="7" pos="7380" userDrawn="1">
          <p15:clr>
            <a:srgbClr val="FBAE40"/>
          </p15:clr>
        </p15:guide>
        <p15:guide id="8" orient="horz" pos="3634" userDrawn="1">
          <p15:clr>
            <a:srgbClr val="FBAE40"/>
          </p15:clr>
        </p15:guide>
        <p15:guide id="9" orient="horz" pos="21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preserve="1" userDrawn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7063" y="1412874"/>
            <a:ext cx="6768000" cy="4752976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627063" y="1412875"/>
            <a:ext cx="5327650" cy="47529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6243638" y="1412875"/>
            <a:ext cx="5472112" cy="47529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607085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3637" y="1412875"/>
            <a:ext cx="5472000" cy="2303463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fr-FR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3637" y="3860801"/>
            <a:ext cx="5472000" cy="2305049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fr-FR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/>
          </p:nvPr>
        </p:nvSpPr>
        <p:spPr>
          <a:xfrm>
            <a:off x="627063" y="1412875"/>
            <a:ext cx="5327650" cy="47529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0" y="0"/>
            <a:ext cx="12198350" cy="1268413"/>
          </a:xfrm>
          <a:noFill/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34765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7063" y="1412875"/>
            <a:ext cx="9504362" cy="2303463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627063" y="3860801"/>
            <a:ext cx="9504362" cy="230505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7063" y="1412873"/>
            <a:ext cx="3600450" cy="4752977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4370388" y="1412873"/>
            <a:ext cx="3600000" cy="4752977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dirty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8115750" y="1412873"/>
            <a:ext cx="3600000" cy="4752977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preserve="1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627063" y="1412875"/>
            <a:ext cx="5327650" cy="23034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6243638" y="1412875"/>
            <a:ext cx="5472112" cy="23034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2"/>
          </p:nvPr>
        </p:nvSpPr>
        <p:spPr>
          <a:xfrm>
            <a:off x="627063" y="3860800"/>
            <a:ext cx="5327650" cy="23050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6243638" y="3860800"/>
            <a:ext cx="5472112" cy="23050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557672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Rectangle 2 Id5"/>
          <p:cNvSpPr/>
          <p:nvPr userDrawn="1">
            <p:custDataLst>
              <p:tags r:id="rId1"/>
            </p:custDataLst>
          </p:nvPr>
        </p:nvSpPr>
        <p:spPr bwMode="auto">
          <a:xfrm>
            <a:off x="4658995" y="1412875"/>
            <a:ext cx="7539355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 bwMode="auto">
          <a:xfrm>
            <a:off x="4654800" y="1412873"/>
            <a:ext cx="7545600" cy="4752977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287337" indent="-28575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285750" indent="-28575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465138" indent="-28575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465138" indent="-28575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5359400" algn="r"/>
              </a:tabLst>
              <a:defRPr b="1"/>
            </a:lvl6pPr>
            <a:lvl7pPr>
              <a:buClr>
                <a:srgbClr val="000000"/>
              </a:buClr>
              <a:defRPr/>
            </a:lvl7pPr>
            <a:lvl8pPr>
              <a:buClr>
                <a:srgbClr val="000000"/>
              </a:buClr>
              <a:defRPr/>
            </a:lvl8pPr>
            <a:lvl9pPr>
              <a:buClr>
                <a:srgbClr val="000000"/>
              </a:buClr>
              <a:defRPr/>
            </a:lvl9pPr>
          </a:lstStyle>
          <a:p>
            <a:pPr lvl="0"/>
            <a:r>
              <a:rPr lang="de-CH" noProof="0" dirty="0"/>
              <a:t>Inhaltsverzeichnis / Kontakt durch Klicken bearbeiten</a:t>
            </a:r>
          </a:p>
          <a:p>
            <a:pPr lvl="1"/>
            <a:r>
              <a:rPr lang="de-CH" noProof="0" dirty="0"/>
              <a:t>Kapitel</a:t>
            </a:r>
          </a:p>
          <a:p>
            <a:pPr lvl="2"/>
            <a:r>
              <a:rPr lang="de-CH" noProof="0" dirty="0"/>
              <a:t>Aktives Kapitel</a:t>
            </a:r>
          </a:p>
          <a:p>
            <a:pPr lvl="3"/>
            <a:r>
              <a:rPr lang="de-CH" noProof="0" dirty="0"/>
              <a:t>Unterkapitel</a:t>
            </a:r>
          </a:p>
          <a:p>
            <a:pPr lvl="4"/>
            <a:r>
              <a:rPr lang="de-CH" noProof="0" dirty="0"/>
              <a:t>Aktives Unterkapitel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11200"/>
            <a:ext cx="4370388" cy="4752975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fr-FR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790332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+ Index/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91893" y="1412875"/>
            <a:ext cx="5906457" cy="4752975"/>
          </a:xfrm>
          <a:solidFill>
            <a:srgbClr val="D7D7CD"/>
          </a:solidFill>
        </p:spPr>
        <p:txBody>
          <a:bodyPr lIns="252000" tIns="144000" rIns="3960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3773488" algn="r"/>
              </a:tabLst>
              <a:defRPr/>
            </a:lvl1pPr>
            <a:lvl2pPr marL="1793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879BAA"/>
              </a:buClr>
              <a:buFont typeface="Wingdings" pitchFamily="2" charset="2"/>
              <a:buChar char="§"/>
              <a:tabLst>
                <a:tab pos="3773488" algn="r"/>
              </a:tabLst>
              <a:defRPr b="0"/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879BAA"/>
              </a:buClr>
              <a:tabLst>
                <a:tab pos="3773488" algn="r"/>
              </a:tabLst>
              <a:defRPr b="1"/>
            </a:lvl3pPr>
            <a:lvl4pPr marL="358775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879BAA"/>
              </a:buClr>
              <a:tabLst>
                <a:tab pos="3773488" algn="r"/>
              </a:tabLst>
              <a:defRPr b="0" baseline="0"/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879BAA"/>
              </a:buClr>
              <a:tabLst>
                <a:tab pos="3773488" algn="r"/>
              </a:tabLst>
              <a:defRPr b="1" baseline="0"/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3773488" algn="r"/>
              </a:tabLst>
              <a:defRPr b="1"/>
            </a:lvl6pPr>
          </a:lstStyle>
          <a:p>
            <a:pPr lvl="0"/>
            <a:r>
              <a:rPr lang="de-CH" noProof="0" dirty="0" smtClean="0"/>
              <a:t>Inhaltsverzeichnis / Kontakt durch Klicken bearbeiten</a:t>
            </a:r>
          </a:p>
          <a:p>
            <a:pPr lvl="1"/>
            <a:r>
              <a:rPr lang="de-CH" noProof="0" dirty="0" smtClean="0"/>
              <a:t>Kapitel</a:t>
            </a:r>
          </a:p>
          <a:p>
            <a:pPr lvl="2"/>
            <a:r>
              <a:rPr lang="de-CH" noProof="0" dirty="0" smtClean="0"/>
              <a:t>Aktives Kapitel</a:t>
            </a:r>
          </a:p>
          <a:p>
            <a:pPr lvl="3"/>
            <a:r>
              <a:rPr lang="de-CH" noProof="0" dirty="0" smtClean="0"/>
              <a:t>Unterkapitel</a:t>
            </a:r>
          </a:p>
          <a:p>
            <a:pPr lvl="4"/>
            <a:r>
              <a:rPr lang="de-CH" noProof="0" dirty="0" smtClean="0"/>
              <a:t>Aktives Unterkapitel</a:t>
            </a:r>
            <a:endParaRPr lang="de-CH" noProof="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412875"/>
            <a:ext cx="6099175" cy="4752975"/>
          </a:xfrm>
        </p:spPr>
        <p:txBody>
          <a:bodyPr/>
          <a:lstStyle/>
          <a:p>
            <a:r>
              <a:rPr lang="de-CH" dirty="0" smtClean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804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20041" y="6488113"/>
            <a:ext cx="1171127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55E4322B-5224-4D0D-A7F0-A1B09B64CA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1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 2">
    <p:bg>
      <p:bgPr>
        <a:solidFill>
          <a:srgbClr val="D7D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1627" cy="6858000"/>
          </a:xfrm>
          <a:ln w="12700">
            <a:noFill/>
          </a:ln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defRPr>
            </a:lvl1pPr>
          </a:lstStyle>
          <a:p>
            <a:r>
              <a:rPr lang="de-CH" dirty="0"/>
              <a:t>Bitte neu eingefügtes Bild in den Hintergrund</a:t>
            </a:r>
            <a:br>
              <a:rPr lang="de-CH" dirty="0"/>
            </a:br>
            <a:r>
              <a:rPr lang="de-CH" dirty="0"/>
              <a:t>setzen via «rechte Maustaste» «in den Hintergrund»</a:t>
            </a:r>
          </a:p>
        </p:txBody>
      </p:sp>
      <p:grpSp>
        <p:nvGrpSpPr>
          <p:cNvPr id="34" name="Gruppieren 33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5" name="Gerade Verbindung 34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46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47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50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 rot="5400000">
              <a:off x="-126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Titel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403" y="4165561"/>
            <a:ext cx="6551272" cy="1594622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144000" rIns="216000" bIns="2268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 dirty="0"/>
          </a:p>
        </p:txBody>
      </p:sp>
      <p:sp>
        <p:nvSpPr>
          <p:cNvPr id="30" name="Textplatzhalt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627064" y="5841850"/>
            <a:ext cx="6551611" cy="324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216000" rIns="1332000" anchor="ctr" anchorCtr="0"/>
          <a:lstStyle>
            <a:lvl1pPr>
              <a:lnSpc>
                <a:spcPct val="100000"/>
              </a:lnSpc>
              <a:defRPr sz="1000" b="1"/>
            </a:lvl1pPr>
          </a:lstStyle>
          <a:p>
            <a:pPr lvl="0"/>
            <a:r>
              <a:rPr lang="de-CH" noProof="0" dirty="0"/>
              <a:t>Bitte Schutzvermerk einfügen</a:t>
            </a:r>
          </a:p>
        </p:txBody>
      </p:sp>
      <p:sp>
        <p:nvSpPr>
          <p:cNvPr id="57" name="Logo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9555750" y="324000"/>
            <a:ext cx="2160000" cy="914400"/>
          </a:xfr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5875">
            <a:noFill/>
          </a:ln>
        </p:spPr>
        <p:txBody>
          <a:bodyPr wrap="none" anchor="t"/>
          <a:lstStyle>
            <a:lvl1pPr algn="l">
              <a:defRPr sz="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sz="100" dirty="0"/>
              <a:t> </a:t>
            </a:r>
            <a:endParaRPr lang="de-CH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7513" y="5840622"/>
            <a:ext cx="2951163" cy="324000"/>
          </a:xfrm>
        </p:spPr>
        <p:txBody>
          <a:bodyPr wrap="none" rIns="216000" anchor="ctr" anchorCtr="0"/>
          <a:lstStyle>
            <a:lvl1pPr algn="r">
              <a:defRPr sz="1000" b="1"/>
            </a:lvl1pPr>
          </a:lstStyle>
          <a:p>
            <a:pPr lvl="0"/>
            <a:r>
              <a:rPr lang="de-CH" noProof="0" dirty="0"/>
              <a:t>Bitte URL einfügen</a:t>
            </a:r>
          </a:p>
        </p:txBody>
      </p:sp>
    </p:spTree>
    <p:extLst>
      <p:ext uri="{BB962C8B-B14F-4D97-AF65-F5344CB8AC3E}">
        <p14:creationId xmlns:p14="http://schemas.microsoft.com/office/powerpoint/2010/main" val="252118736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3" pos="4522">
          <p15:clr>
            <a:srgbClr val="FBAE40"/>
          </p15:clr>
        </p15:guide>
        <p15:guide id="4" pos="395">
          <p15:clr>
            <a:srgbClr val="FBAE40"/>
          </p15:clr>
        </p15:guide>
        <p15:guide id="5" orient="horz" pos="3884">
          <p15:clr>
            <a:srgbClr val="FBAE40"/>
          </p15:clr>
        </p15:guide>
        <p15:guide id="7" pos="7380">
          <p15:clr>
            <a:srgbClr val="FBAE40"/>
          </p15:clr>
        </p15:guide>
        <p15:guide id="8" orient="horz" pos="3634" userDrawn="1">
          <p15:clr>
            <a:srgbClr val="FBAE40"/>
          </p15:clr>
        </p15:guide>
        <p15:guide id="9" orient="horz" pos="2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Rectangle 2 Id5"/>
          <p:cNvSpPr/>
          <p:nvPr userDrawn="1">
            <p:custDataLst>
              <p:tags r:id="rId1"/>
            </p:custDataLst>
          </p:nvPr>
        </p:nvSpPr>
        <p:spPr bwMode="auto">
          <a:xfrm>
            <a:off x="4658995" y="1412875"/>
            <a:ext cx="7539355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 bwMode="auto">
          <a:xfrm>
            <a:off x="4654800" y="1412875"/>
            <a:ext cx="7539354" cy="4752975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5359400" algn="r"/>
              </a:tabLst>
              <a:defRPr b="1"/>
            </a:lvl6pPr>
            <a:lvl7pPr marL="1774825" indent="-285750">
              <a:buClr>
                <a:srgbClr val="000000"/>
              </a:buClr>
              <a:buFont typeface="Wingdings" panose="05000000000000000000" pitchFamily="2" charset="2"/>
              <a:buChar char="§"/>
              <a:defRPr/>
            </a:lvl7pPr>
            <a:lvl8pPr>
              <a:buClr>
                <a:srgbClr val="000000"/>
              </a:buClr>
              <a:defRPr/>
            </a:lvl8pPr>
            <a:lvl9pPr>
              <a:buClr>
                <a:srgbClr val="000000"/>
              </a:buClr>
              <a:defRPr/>
            </a:lvl9pPr>
          </a:lstStyle>
          <a:p>
            <a:pPr lvl="0"/>
            <a:r>
              <a:rPr lang="de-CH" noProof="0" dirty="0"/>
              <a:t>Inhaltsverzeichnis / Kontakt durch Klicken bearbeiten</a:t>
            </a:r>
          </a:p>
          <a:p>
            <a:pPr lvl="1"/>
            <a:r>
              <a:rPr lang="de-CH" noProof="0" dirty="0"/>
              <a:t>Kapitel</a:t>
            </a:r>
          </a:p>
          <a:p>
            <a:pPr lvl="2"/>
            <a:r>
              <a:rPr lang="de-CH" noProof="0" dirty="0"/>
              <a:t>Aktives Kapitel</a:t>
            </a:r>
          </a:p>
          <a:p>
            <a:pPr lvl="3"/>
            <a:r>
              <a:rPr lang="de-CH" noProof="0" dirty="0"/>
              <a:t>Unterkapitel</a:t>
            </a:r>
          </a:p>
          <a:p>
            <a:pPr lvl="4"/>
            <a:r>
              <a:rPr lang="de-CH" noProof="0" dirty="0"/>
              <a:t>Aktives Unterkapitel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11200"/>
            <a:ext cx="4370388" cy="4751051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fr-FR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021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 bwMode="auto">
          <a:xfrm>
            <a:off x="0" y="1415312"/>
            <a:ext cx="7539038" cy="4750537"/>
          </a:xfrm>
          <a:solidFill>
            <a:srgbClr val="D7D7CD"/>
          </a:solidFill>
        </p:spPr>
        <p:txBody>
          <a:bodyPr lIns="6264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Wingdings" panose="05000000000000000000" pitchFamily="2" charset="2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6213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5359400" algn="r"/>
              </a:tabLst>
              <a:defRPr b="0" baseline="0">
                <a:solidFill>
                  <a:srgbClr val="000000"/>
                </a:solidFill>
              </a:defRPr>
            </a:lvl2pPr>
            <a:lvl3pPr marL="1800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2425" indent="-1682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2425" indent="-1682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5359400" algn="r"/>
              </a:tabLst>
              <a:defRPr b="1"/>
            </a:lvl6pPr>
            <a:lvl7pPr>
              <a:buClr>
                <a:srgbClr val="000000"/>
              </a:buClr>
              <a:defRPr/>
            </a:lvl7pPr>
            <a:lvl8pPr>
              <a:buClr>
                <a:srgbClr val="000000"/>
              </a:buClr>
              <a:defRPr/>
            </a:lvl8pPr>
            <a:lvl9pPr>
              <a:buClr>
                <a:srgbClr val="000000"/>
              </a:buClr>
              <a:defRPr/>
            </a:lvl9pPr>
          </a:lstStyle>
          <a:p>
            <a:pPr lvl="0"/>
            <a:r>
              <a:rPr lang="de-DE" dirty="0"/>
              <a:t>Inhaltsverzeichnis / Kontakt durch Klicken bearbeiten</a:t>
            </a:r>
          </a:p>
          <a:p>
            <a:pPr lvl="1"/>
            <a:r>
              <a:rPr lang="de-DE" dirty="0"/>
              <a:t>Kapitel</a:t>
            </a:r>
          </a:p>
          <a:p>
            <a:pPr lvl="2"/>
            <a:r>
              <a:rPr lang="de-DE" dirty="0"/>
              <a:t>Aktives Kapitel</a:t>
            </a:r>
          </a:p>
          <a:p>
            <a:pPr lvl="3"/>
            <a:r>
              <a:rPr lang="de-DE" dirty="0"/>
              <a:t>Unterkapitel</a:t>
            </a:r>
          </a:p>
          <a:p>
            <a:pPr lvl="4"/>
            <a:r>
              <a:rPr lang="de-DE" dirty="0"/>
              <a:t>Aktives Unterkapitel</a:t>
            </a:r>
            <a:endParaRPr lang="en-US" dirty="0"/>
          </a:p>
          <a:p>
            <a:pPr lvl="0"/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7827962" y="1412875"/>
            <a:ext cx="4370387" cy="4751051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fr-FR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3940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dtText Placeholder 12 Id13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627063" y="1412874"/>
            <a:ext cx="3743325" cy="4752976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dirty="0"/>
          </a:p>
        </p:txBody>
      </p:sp>
      <p:sp>
        <p:nvSpPr>
          <p:cNvPr id="5" name="cdtTextplatzhalter 12 Id5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 bwMode="auto">
          <a:xfrm>
            <a:off x="4658995" y="1412874"/>
            <a:ext cx="7539355" cy="4752976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522288" indent="-3429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5359400" algn="r"/>
              </a:tabLst>
              <a:defRPr b="1"/>
            </a:lvl6pPr>
            <a:lvl7pPr>
              <a:buClr>
                <a:srgbClr val="000000"/>
              </a:buClr>
              <a:defRPr/>
            </a:lvl7pPr>
            <a:lvl8pPr>
              <a:buClr>
                <a:srgbClr val="000000"/>
              </a:buClr>
              <a:defRPr/>
            </a:lvl8pPr>
            <a:lvl9pPr>
              <a:buClr>
                <a:srgbClr val="000000"/>
              </a:buClr>
              <a:defRPr/>
            </a:lvl9pPr>
          </a:lstStyle>
          <a:p>
            <a:pPr lvl="0"/>
            <a:r>
              <a:rPr lang="de-CH" noProof="0" dirty="0"/>
              <a:t>Inhaltsverzeichnis / Kontakt durch Klicken bearbeiten</a:t>
            </a:r>
          </a:p>
          <a:p>
            <a:pPr lvl="1"/>
            <a:r>
              <a:rPr lang="de-CH" noProof="0" dirty="0"/>
              <a:t>Kapitel</a:t>
            </a:r>
          </a:p>
          <a:p>
            <a:pPr lvl="2"/>
            <a:r>
              <a:rPr lang="de-CH" noProof="0" dirty="0"/>
              <a:t>Aktives Kapitel</a:t>
            </a:r>
          </a:p>
          <a:p>
            <a:pPr lvl="3"/>
            <a:r>
              <a:rPr lang="de-CH" noProof="0" dirty="0"/>
              <a:t>Unterkapitel</a:t>
            </a:r>
          </a:p>
          <a:p>
            <a:pPr lvl="4"/>
            <a:r>
              <a:rPr lang="de-CH" noProof="0" dirty="0"/>
              <a:t>Aktives Unterkapitel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preserve="1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36603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2876"/>
            <a:ext cx="12196800" cy="4752974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fr-FR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440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4800"/>
            <a:ext cx="12196800" cy="5443200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fr-FR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9315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preserve="1" userDrawn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custDataLst>
      <p:custData r:id="rId1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" name="Gerade Verbindung 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-126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" name="Rechteck"/>
          <p:cNvSpPr/>
          <p:nvPr/>
        </p:nvSpPr>
        <p:spPr bwMode="auto">
          <a:xfrm>
            <a:off x="1550" y="-1"/>
            <a:ext cx="12196800" cy="12684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CH" sz="1800" b="1" dirty="0" err="1">
              <a:solidFill>
                <a:schemeClr val="tx1"/>
              </a:solidFill>
            </a:endParaRPr>
          </a:p>
        </p:txBody>
      </p:sp>
      <p:sp>
        <p:nvSpPr>
          <p:cNvPr id="63" name="Confidentiality note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0" y="6165850"/>
            <a:ext cx="12198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de-CH" sz="1000" b="1" smtClean="0">
                <a:solidFill>
                  <a:srgbClr val="879BAA"/>
                </a:solidFill>
              </a:rPr>
              <a:t>Frei verwendbar © Siemens Schweiz AG 2016</a:t>
            </a:r>
            <a:endParaRPr lang="de-DE" sz="1000" b="1" dirty="0">
              <a:solidFill>
                <a:srgbClr val="879BAA"/>
              </a:solidFill>
            </a:endParaRPr>
          </a:p>
        </p:txBody>
      </p:sp>
      <p:sp>
        <p:nvSpPr>
          <p:cNvPr id="64" name="Date"/>
          <p:cNvSpPr txBox="1"/>
          <p:nvPr>
            <p:custDataLst>
              <p:tags r:id="rId21"/>
            </p:custDataLst>
          </p:nvPr>
        </p:nvSpPr>
        <p:spPr>
          <a:xfrm>
            <a:off x="0" y="6597650"/>
            <a:ext cx="3932230" cy="26035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noProof="0" smtClean="0">
                <a:solidFill>
                  <a:srgbClr val="000000"/>
                </a:solidFill>
              </a:rPr>
              <a:t>15.5.17</a:t>
            </a:r>
            <a:endParaRPr lang="de-DE" sz="1000" noProof="0" dirty="0">
              <a:solidFill>
                <a:srgbClr val="000000"/>
              </a:solidFill>
            </a:endParaRPr>
          </a:p>
        </p:txBody>
      </p:sp>
      <p:sp>
        <p:nvSpPr>
          <p:cNvPr id="65" name="Page"/>
          <p:cNvSpPr txBox="1"/>
          <p:nvPr>
            <p:custDataLst>
              <p:tags r:id="rId22"/>
            </p:custDataLst>
          </p:nvPr>
        </p:nvSpPr>
        <p:spPr>
          <a:xfrm>
            <a:off x="0" y="6597650"/>
            <a:ext cx="1765285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>
                <a:solidFill>
                  <a:srgbClr val="000000"/>
                </a:solidFill>
              </a:rPr>
              <a:t>Seite </a:t>
            </a:r>
            <a:fld id="{91E7552C-A157-4A4F-8E99-698C0325FC94}" type="slidenum">
              <a:rPr lang="de-DE" sz="1000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‹Nr.›</a:t>
            </a:fld>
            <a:endParaRPr lang="de-DE" sz="1000" noProof="0" dirty="0">
              <a:solidFill>
                <a:srgbClr val="000000"/>
              </a:solidFill>
            </a:endParaRPr>
          </a:p>
        </p:txBody>
      </p:sp>
      <p:sp>
        <p:nvSpPr>
          <p:cNvPr id="66" name="Division"/>
          <p:cNvSpPr txBox="1"/>
          <p:nvPr>
            <p:custDataLst>
              <p:tags r:id="rId23"/>
            </p:custDataLst>
          </p:nvPr>
        </p:nvSpPr>
        <p:spPr>
          <a:xfrm>
            <a:off x="3787765" y="6597650"/>
            <a:ext cx="8410584" cy="26035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000" noProof="0" smtClean="0">
                <a:solidFill>
                  <a:srgbClr val="000000"/>
                </a:solidFill>
              </a:rPr>
              <a:t>Pia Schuler / RC-CH ST&amp;BE EHS SHS</a:t>
            </a:r>
            <a:endParaRPr lang="de-DE" sz="1000" noProof="0" dirty="0">
              <a:solidFill>
                <a:srgbClr val="000000"/>
              </a:solidFill>
            </a:endParaRPr>
          </a:p>
        </p:txBody>
      </p:sp>
      <p:sp>
        <p:nvSpPr>
          <p:cNvPr id="3079" name="Text"/>
          <p:cNvSpPr>
            <a:spLocks noGrp="1" noChangeArrowheads="1"/>
          </p:cNvSpPr>
          <p:nvPr>
            <p:ph type="body" idx="1"/>
            <p:custDataLst>
              <p:tags r:id="rId24"/>
            </p:custDataLst>
          </p:nvPr>
        </p:nvSpPr>
        <p:spPr bwMode="auto">
          <a:xfrm>
            <a:off x="627063" y="1412873"/>
            <a:ext cx="8208416" cy="475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dirty="0"/>
              <a:t>Mastertextformat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3078" name="Titel"/>
          <p:cNvSpPr>
            <a:spLocks noGrp="1" noChangeArrowheads="1"/>
          </p:cNvSpPr>
          <p:nvPr>
            <p:ph type="title"/>
            <p:custDataLst>
              <p:tags r:id="rId25"/>
            </p:custDataLst>
          </p:nvPr>
        </p:nvSpPr>
        <p:spPr bwMode="auto">
          <a:xfrm>
            <a:off x="0" y="0"/>
            <a:ext cx="12198350" cy="1268413"/>
          </a:xfrm>
          <a:prstGeom prst="rect">
            <a:avLst/>
          </a:prstGeom>
          <a:solidFill>
            <a:srgbClr val="BECDD7"/>
          </a:solidFill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dirty="0"/>
              <a:t>Titelmasterformat durch Klicken bearbeiten</a:t>
            </a:r>
          </a:p>
        </p:txBody>
      </p:sp>
      <p:pic>
        <p:nvPicPr>
          <p:cNvPr id="34" name="Logo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0916" y="324000"/>
            <a:ext cx="1584834" cy="67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7" r:id="rId2"/>
    <p:sldLayoutId id="2147483703" r:id="rId3"/>
    <p:sldLayoutId id="2147483716" r:id="rId4"/>
    <p:sldLayoutId id="2147483679" r:id="rId5"/>
    <p:sldLayoutId id="2147483695" r:id="rId6"/>
    <p:sldLayoutId id="2147483705" r:id="rId7"/>
    <p:sldLayoutId id="2147483706" r:id="rId8"/>
    <p:sldLayoutId id="2147483670" r:id="rId9"/>
    <p:sldLayoutId id="2147483692" r:id="rId10"/>
    <p:sldLayoutId id="2147483696" r:id="rId11"/>
    <p:sldLayoutId id="2147483707" r:id="rId12"/>
    <p:sldLayoutId id="2147483683" r:id="rId13"/>
    <p:sldLayoutId id="2147483681" r:id="rId14"/>
    <p:sldLayoutId id="2147483697" r:id="rId15"/>
    <p:sldLayoutId id="2147483704" r:id="rId16"/>
    <p:sldLayoutId id="2147483718" r:id="rId17"/>
    <p:sldLayoutId id="2147483719" r:id="rId18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eaLnBrk="1" fontAlgn="base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eaLnBrk="1" fontAlgn="base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eaLnBrk="1" fontAlgn="base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eaLnBrk="1" fontAlgn="base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orient="horz" pos="210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  <p15:guide id="5" pos="395" userDrawn="1">
          <p15:clr>
            <a:srgbClr val="F26B43"/>
          </p15:clr>
        </p15:guide>
        <p15:guide id="6" pos="7380" userDrawn="1">
          <p15:clr>
            <a:srgbClr val="F26B43"/>
          </p15:clr>
        </p15:guide>
        <p15:guide id="7" orient="horz" pos="8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8.xml"/><Relationship Id="rId7" Type="http://schemas.openxmlformats.org/officeDocument/2006/relationships/image" Target="../media/image11.jpeg"/><Relationship Id="rId2" Type="http://schemas.openxmlformats.org/officeDocument/2006/relationships/tags" Target="../tags/tag2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0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pia.schuler@siemens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0" b="12780"/>
          <a:stretch>
            <a:fillRect/>
          </a:stretch>
        </p:blipFill>
        <p:spPr/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622138" y="4156213"/>
            <a:ext cx="7133221" cy="1605527"/>
          </a:xfrm>
        </p:spPr>
        <p:txBody>
          <a:bodyPr/>
          <a:lstStyle/>
          <a:p>
            <a:r>
              <a:rPr lang="de-CH" dirty="0" smtClean="0"/>
              <a:t>Interventionsmöglichkeiten</a:t>
            </a:r>
            <a:r>
              <a:rPr lang="de-CH" noProof="0" dirty="0" smtClean="0"/>
              <a:t> </a:t>
            </a:r>
            <a:endParaRPr lang="de-CH" sz="2000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627064" y="5841850"/>
            <a:ext cx="7128295" cy="324000"/>
          </a:xfrm>
        </p:spPr>
        <p:txBody>
          <a:bodyPr/>
          <a:lstStyle/>
          <a:p>
            <a:pPr lvl="0"/>
            <a:r>
              <a:rPr lang="de-CH" dirty="0" smtClean="0"/>
              <a:t>Business-Lunch «Alkohol am Arbeitsplatz» 15. Mai 2017</a:t>
            </a:r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smtClean="0"/>
              <a:t>siemens.ch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4144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21177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77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25"/>
          <p:cNvSpPr>
            <a:spLocks noChangeArrowheads="1"/>
          </p:cNvSpPr>
          <p:nvPr/>
        </p:nvSpPr>
        <p:spPr bwMode="auto">
          <a:xfrm>
            <a:off x="3543032" y="1868582"/>
            <a:ext cx="8127998" cy="1174750"/>
          </a:xfrm>
          <a:prstGeom prst="rect">
            <a:avLst/>
          </a:prstGeom>
          <a:solidFill>
            <a:srgbClr val="C3D7EB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000" tIns="46800" rIns="18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altLang="de-DE" sz="1400" b="1" dirty="0" smtClean="0">
                <a:solidFill>
                  <a:srgbClr val="000000"/>
                </a:solidFill>
              </a:rPr>
              <a:t>1. „Null Unfälle“ – es ist möglich!</a:t>
            </a:r>
            <a:endParaRPr lang="de-DE" altLang="de-DE" sz="800" dirty="0" smtClean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de-DE" altLang="de-DE" sz="1300" dirty="0" smtClean="0">
                <a:solidFill>
                  <a:srgbClr val="000000"/>
                </a:solidFill>
              </a:rPr>
              <a:t>Unrealistisch? Nein, wir sind überzeugt: Es ist möglich. Jeder muss bei Siemens arbeiten können, ohne dass er eine Verletzung erleidet. Überall. Zu jeder Zeit. Das ist unser Anspruch.</a:t>
            </a:r>
          </a:p>
        </p:txBody>
      </p:sp>
      <p:sp>
        <p:nvSpPr>
          <p:cNvPr id="7174" name="Rectangle 25"/>
          <p:cNvSpPr>
            <a:spLocks noChangeArrowheads="1"/>
          </p:cNvSpPr>
          <p:nvPr/>
        </p:nvSpPr>
        <p:spPr bwMode="auto">
          <a:xfrm>
            <a:off x="3536674" y="4294282"/>
            <a:ext cx="8134352" cy="1143000"/>
          </a:xfrm>
          <a:prstGeom prst="rect">
            <a:avLst/>
          </a:prstGeom>
          <a:solidFill>
            <a:srgbClr val="C3D7EB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000" tIns="46800" rIns="18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1400" b="1" smtClean="0">
                <a:solidFill>
                  <a:srgbClr val="000000"/>
                </a:solidFill>
              </a:rPr>
              <a:t>3. Wir achten aufeinander!</a:t>
            </a:r>
            <a:endParaRPr lang="en-US" altLang="de-DE" sz="800" smtClean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de-DE" altLang="de-DE" sz="1300" smtClean="0">
                <a:solidFill>
                  <a:srgbClr val="000000"/>
                </a:solidFill>
              </a:rPr>
              <a:t>Wir arbeiten mit offenen Augen, erkennen gefährliche Situationen und passen aufeinander auf. Wir finden riskantes Verhalten nicht cool – wir greifen ein, wenn es uns auffällt und melden es sofort. Wir gehen mit gutem Beispiel voran.</a:t>
            </a:r>
            <a:endParaRPr lang="en-US" altLang="de-DE" sz="1300" smtClean="0">
              <a:solidFill>
                <a:srgbClr val="000000"/>
              </a:solidFill>
            </a:endParaRPr>
          </a:p>
        </p:txBody>
      </p:sp>
      <p:sp>
        <p:nvSpPr>
          <p:cNvPr id="7175" name="Rectangle 2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47267" y="3095719"/>
            <a:ext cx="8123762" cy="1138238"/>
          </a:xfrm>
          <a:prstGeom prst="rect">
            <a:avLst/>
          </a:prstGeom>
          <a:solidFill>
            <a:srgbClr val="C3D7EB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000" tIns="46800" rIns="18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altLang="de-DE" sz="1400" b="1" smtClean="0">
                <a:solidFill>
                  <a:srgbClr val="000000"/>
                </a:solidFill>
              </a:rPr>
              <a:t>2. Keine Kompromisse bei Sicherheit und Gesundheit!</a:t>
            </a:r>
            <a:endParaRPr lang="de-DE" altLang="de-DE" sz="800" smtClean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</a:pPr>
            <a:r>
              <a:rPr lang="de-DE" altLang="de-DE" sz="1300" smtClean="0">
                <a:solidFill>
                  <a:srgbClr val="000000"/>
                </a:solidFill>
              </a:rPr>
              <a:t>Termindruck? Ja. Kostendruck? Ja. Abstriche bei der Arbeitssicherheit? Auf keinen Fall! Sicherheit und Gesundheit aller Mitarbeiter sind unser höchstes Gut. Diese Werte stehen an erster Stelle. Ohne Wenn und Aber!</a:t>
            </a:r>
          </a:p>
        </p:txBody>
      </p:sp>
      <p:pic>
        <p:nvPicPr>
          <p:cNvPr id="7176" name="Bild 14" descr="Bild 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2" y="1873344"/>
            <a:ext cx="274251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Bild 15" descr="Bild 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5"/>
          <a:stretch>
            <a:fillRect/>
          </a:stretch>
        </p:blipFill>
        <p:spPr bwMode="auto">
          <a:xfrm>
            <a:off x="711574" y="3106833"/>
            <a:ext cx="271709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Bild 16" descr="Bild 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36" y="4294287"/>
            <a:ext cx="2725569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Zero Harm Culture</a:t>
            </a:r>
            <a:endParaRPr lang="de-CH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3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dirty="0" smtClean="0"/>
              <a:t>Gefährdungsbeurteilungen</a:t>
            </a:r>
            <a:endParaRPr lang="en-US" altLang="de-DE" dirty="0" smtClean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743" y="1341439"/>
            <a:ext cx="10950983" cy="5114925"/>
          </a:xfrm>
        </p:spPr>
        <p:txBody>
          <a:bodyPr/>
          <a:lstStyle/>
          <a:p>
            <a:r>
              <a:rPr lang="de-DE" dirty="0"/>
              <a:t> </a:t>
            </a:r>
            <a:endParaRPr lang="de-CH" dirty="0"/>
          </a:p>
          <a:p>
            <a:r>
              <a:rPr lang="de-DE" dirty="0"/>
              <a:t> </a:t>
            </a:r>
            <a:endParaRPr lang="de-CH" dirty="0"/>
          </a:p>
          <a:p>
            <a:r>
              <a:rPr lang="de-DE" dirty="0"/>
              <a:t> </a:t>
            </a:r>
            <a:endParaRPr lang="de-DE" dirty="0" smtClean="0"/>
          </a:p>
          <a:p>
            <a:endParaRPr lang="de-CH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2170113"/>
            <a:ext cx="6700838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2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cdtRectangle 3 Id114691"/>
          <p:cNvSpPr>
            <a:spLocks noGrp="1" noChangeArrowheads="1"/>
          </p:cNvSpPr>
          <p:nvPr>
            <p:ph idx="4294967295"/>
          </p:nvPr>
        </p:nvSpPr>
        <p:spPr>
          <a:xfrm>
            <a:off x="627063" y="1412874"/>
            <a:ext cx="8208962" cy="4752976"/>
          </a:xfrm>
        </p:spPr>
        <p:txBody>
          <a:bodyPr/>
          <a:lstStyle/>
          <a:p>
            <a:r>
              <a:rPr lang="de-DE" dirty="0"/>
              <a:t> </a:t>
            </a:r>
            <a:endParaRPr lang="de-DE" dirty="0" smtClean="0"/>
          </a:p>
          <a:p>
            <a:endParaRPr lang="de-DE" dirty="0"/>
          </a:p>
          <a:p>
            <a:endParaRPr lang="de-CH" dirty="0"/>
          </a:p>
          <a:p>
            <a:r>
              <a:rPr lang="de-DE" dirty="0" smtClean="0"/>
              <a:t>“Mitarbeitende dürfen sich nicht in einen Zustand versetzen, in dem sie sich selbst oder andere Mitarbeitende gefährden. Dies gilt insbesondere für den Genuss von Alkohol oder anderen berauschenden Mitteln.</a:t>
            </a:r>
          </a:p>
          <a:p>
            <a:r>
              <a:rPr lang="de-DE" dirty="0" smtClean="0"/>
              <a:t>Ebenfalls sind die arbeitsplatzspezifischen Sicherheitsweisungen zu beachten.“</a:t>
            </a:r>
          </a:p>
          <a:p>
            <a:endParaRPr lang="de-DE" dirty="0"/>
          </a:p>
          <a:p>
            <a:endParaRPr lang="de-CH" dirty="0" smtClean="0"/>
          </a:p>
          <a:p>
            <a:endParaRPr lang="de-CH" dirty="0"/>
          </a:p>
          <a:p>
            <a:r>
              <a:rPr lang="de-DE" dirty="0"/>
              <a:t> </a:t>
            </a:r>
            <a:r>
              <a:rPr lang="de-DE" dirty="0" smtClean="0"/>
              <a:t>“</a:t>
            </a:r>
            <a:r>
              <a:rPr lang="de-DE" dirty="0" err="1" smtClean="0"/>
              <a:t>Verstösse</a:t>
            </a:r>
            <a:r>
              <a:rPr lang="de-DE" dirty="0" smtClean="0"/>
              <a:t> gegen die Betriebsordnung werden geahndet.“</a:t>
            </a:r>
            <a:endParaRPr lang="de-CH" dirty="0"/>
          </a:p>
          <a:p>
            <a:r>
              <a:rPr lang="de-DE" dirty="0"/>
              <a:t> </a:t>
            </a:r>
            <a:endParaRPr lang="de-CH" dirty="0"/>
          </a:p>
          <a:p>
            <a:r>
              <a:rPr lang="de-DE" dirty="0"/>
              <a:t> </a:t>
            </a:r>
            <a:endParaRPr lang="de-CH" dirty="0"/>
          </a:p>
          <a:p>
            <a:r>
              <a:rPr lang="de-DE" dirty="0"/>
              <a:t> </a:t>
            </a:r>
            <a:endParaRPr lang="de-CH" dirty="0"/>
          </a:p>
          <a:p>
            <a:endParaRPr lang="de-CH" noProof="0" dirty="0"/>
          </a:p>
        </p:txBody>
      </p:sp>
      <p:sp>
        <p:nvSpPr>
          <p:cNvPr id="114690" name="cdtRectangle 2 Id11469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Betriebsordnung</a:t>
            </a:r>
            <a:endParaRPr lang="de-CH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34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Früherkennung / 4 Abwesenheiten innerhalb von 12 Monaten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842590" y="1412875"/>
            <a:ext cx="10297145" cy="4824437"/>
          </a:xfrm>
          <a:noFill/>
        </p:spPr>
        <p:txBody>
          <a:bodyPr/>
          <a:lstStyle/>
          <a:p>
            <a:pPr marL="0" indent="0">
              <a:spcBef>
                <a:spcPct val="30000"/>
              </a:spcBef>
              <a:buNone/>
              <a:defRPr/>
            </a:pPr>
            <a:r>
              <a:rPr lang="de-CH" sz="1600" b="1" dirty="0">
                <a:solidFill>
                  <a:srgbClr val="FF0000"/>
                </a:solidFill>
              </a:rPr>
              <a:t>Anlass</a:t>
            </a:r>
          </a:p>
          <a:p>
            <a:pPr marL="636588" lvl="1" indent="-457200" eaLnBrk="0" hangingPunct="0">
              <a:spcBef>
                <a:spcPts val="3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de-CH" sz="1600" dirty="0"/>
              <a:t>Auftreten von Auffälligkeiten, </a:t>
            </a:r>
            <a:r>
              <a:rPr lang="de-CH" sz="1600" dirty="0" smtClean="0"/>
              <a:t>Frühanzeichen</a:t>
            </a:r>
            <a:endParaRPr lang="de-DE" sz="1600" dirty="0"/>
          </a:p>
          <a:p>
            <a:pPr marL="636588" lvl="1" indent="-457200" eaLnBrk="0" hangingPunct="0">
              <a:spcBef>
                <a:spcPts val="3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de-CH" sz="1600" dirty="0"/>
              <a:t>g</a:t>
            </a:r>
            <a:r>
              <a:rPr lang="de-CH" sz="1600" dirty="0" smtClean="0"/>
              <a:t>ehäufte </a:t>
            </a:r>
            <a:r>
              <a:rPr lang="de-CH" sz="1600" dirty="0"/>
              <a:t>Absenzen (4x innerhalb 12 Monate)</a:t>
            </a:r>
          </a:p>
          <a:p>
            <a:pPr marL="0" indent="0">
              <a:spcBef>
                <a:spcPct val="30000"/>
              </a:spcBef>
              <a:buNone/>
              <a:defRPr/>
            </a:pPr>
            <a:r>
              <a:rPr lang="de-DE" sz="1600" b="1" dirty="0">
                <a:solidFill>
                  <a:srgbClr val="FF0000"/>
                </a:solidFill>
              </a:rPr>
              <a:t>Ziel</a:t>
            </a:r>
          </a:p>
          <a:p>
            <a:pPr marL="636588" lvl="1" indent="-457200" eaLnBrk="0" hangingPunct="0">
              <a:spcBef>
                <a:spcPts val="3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de-CH" sz="1600" dirty="0"/>
              <a:t>Interesse am Wohlbefinden ausdrücken</a:t>
            </a:r>
          </a:p>
          <a:p>
            <a:pPr marL="636588" lvl="1" indent="-457200" eaLnBrk="0" hangingPunct="0">
              <a:spcBef>
                <a:spcPts val="3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de-CH" sz="1600" dirty="0"/>
              <a:t>Wertschätzung zeigen, Vertrauen und emotionale Beziehung festigen</a:t>
            </a:r>
          </a:p>
          <a:p>
            <a:pPr marL="636588" lvl="1" indent="-457200" eaLnBrk="0" hangingPunct="0">
              <a:spcBef>
                <a:spcPts val="3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de-CH" sz="1600" dirty="0"/>
              <a:t>Verbesserungsmöglichkeiten im Arbeitsbereich </a:t>
            </a:r>
            <a:r>
              <a:rPr lang="de-CH" sz="1600" dirty="0" smtClean="0"/>
              <a:t>finden </a:t>
            </a:r>
            <a:r>
              <a:rPr lang="de-CH" sz="1600" dirty="0"/>
              <a:t>und konkret </a:t>
            </a:r>
            <a:r>
              <a:rPr lang="de-CH" sz="1600" dirty="0" smtClean="0"/>
              <a:t>planen</a:t>
            </a:r>
          </a:p>
          <a:p>
            <a:pPr marL="636588" lvl="1" indent="-457200" eaLnBrk="0" hangingPunct="0">
              <a:spcBef>
                <a:spcPts val="3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de-CH" sz="1600" dirty="0"/>
          </a:p>
          <a:p>
            <a:pPr marL="0" indent="0">
              <a:spcBef>
                <a:spcPct val="30000"/>
              </a:spcBef>
              <a:buNone/>
              <a:defRPr/>
            </a:pPr>
            <a:r>
              <a:rPr lang="de-CH" sz="1600" b="1" dirty="0"/>
              <a:t>Inhalt</a:t>
            </a:r>
          </a:p>
          <a:p>
            <a:pPr marL="636588" lvl="1" indent="-457200" eaLnBrk="0" hangingPunct="0">
              <a:spcBef>
                <a:spcPts val="3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de-CH" sz="1600" dirty="0"/>
              <a:t>Gesundheitszustand erfragen</a:t>
            </a:r>
          </a:p>
          <a:p>
            <a:pPr marL="636588" lvl="1" indent="-457200" eaLnBrk="0" hangingPunct="0">
              <a:spcBef>
                <a:spcPts val="3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de-CH" sz="1600" dirty="0"/>
              <a:t>Beobachtungen schildern</a:t>
            </a:r>
          </a:p>
          <a:p>
            <a:pPr marL="636588" lvl="1" indent="-457200" eaLnBrk="0" hangingPunct="0">
              <a:spcBef>
                <a:spcPts val="3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de-CH" sz="1600" dirty="0"/>
              <a:t>Gründe</a:t>
            </a:r>
          </a:p>
          <a:p>
            <a:pPr marL="636588" lvl="1" indent="-457200" eaLnBrk="0" hangingPunct="0">
              <a:spcBef>
                <a:spcPts val="3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de-CH" sz="1600" dirty="0"/>
              <a:t>Lösungsfindung</a:t>
            </a:r>
          </a:p>
          <a:p>
            <a:pPr marL="636588" lvl="1" indent="-457200" eaLnBrk="0" hangingPunct="0">
              <a:spcBef>
                <a:spcPts val="3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de-CH" sz="1600" dirty="0"/>
              <a:t>Terminierung Folgegespräch</a:t>
            </a:r>
          </a:p>
          <a:p>
            <a:pPr marL="636588" lvl="1" indent="-457200" eaLnBrk="0" hangingPunct="0">
              <a:spcBef>
                <a:spcPts val="3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de-CH" sz="1600" dirty="0"/>
              <a:t>p</a:t>
            </a:r>
            <a:r>
              <a:rPr lang="de-CH" sz="1600" dirty="0" smtClean="0"/>
              <a:t>ositiver </a:t>
            </a:r>
            <a:r>
              <a:rPr lang="de-CH" sz="1600" dirty="0"/>
              <a:t>Abschluss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39408" y="2047709"/>
            <a:ext cx="384243" cy="541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3200" b="1" dirty="0" smtClean="0">
                <a:solidFill>
                  <a:srgbClr val="FF0000"/>
                </a:solidFill>
                <a:latin typeface="Arial"/>
                <a:cs typeface="Arial"/>
              </a:rPr>
              <a:t>≠</a:t>
            </a:r>
            <a:endParaRPr lang="de-CH" sz="3200" b="1" dirty="0" smtClean="0">
              <a:solidFill>
                <a:srgbClr val="FF0000"/>
              </a:solidFill>
            </a:endParaRPr>
          </a:p>
        </p:txBody>
      </p:sp>
      <p:sp>
        <p:nvSpPr>
          <p:cNvPr id="5" name="Nach oben gekrümmter Pfeil 4"/>
          <p:cNvSpPr/>
          <p:nvPr/>
        </p:nvSpPr>
        <p:spPr bwMode="auto">
          <a:xfrm rot="5400000">
            <a:off x="-179038" y="2071286"/>
            <a:ext cx="1221136" cy="576493"/>
          </a:xfrm>
          <a:prstGeom prst="curvedUpArrow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t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CH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1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cdtRectangle 2 Id11469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Führungsschulung</a:t>
            </a:r>
            <a:endParaRPr lang="de-CH" noProof="0" dirty="0"/>
          </a:p>
        </p:txBody>
      </p:sp>
      <p:sp>
        <p:nvSpPr>
          <p:cNvPr id="114691" name="cdtRectangle 3 Id114691"/>
          <p:cNvSpPr>
            <a:spLocks noGrp="1" noChangeArrowheads="1"/>
          </p:cNvSpPr>
          <p:nvPr>
            <p:ph idx="10"/>
          </p:nvPr>
        </p:nvSpPr>
        <p:spPr/>
        <p:txBody>
          <a:bodyPr/>
          <a:lstStyle/>
          <a:p>
            <a:r>
              <a:rPr lang="de-DE" dirty="0" smtClean="0"/>
              <a:t> </a:t>
            </a:r>
            <a:endParaRPr lang="de-CH" dirty="0" smtClean="0"/>
          </a:p>
          <a:p>
            <a:r>
              <a:rPr lang="de-DE" dirty="0" smtClean="0"/>
              <a:t> </a:t>
            </a:r>
            <a:endParaRPr lang="de-CH" dirty="0" smtClean="0"/>
          </a:p>
          <a:p>
            <a:endParaRPr lang="de-DE" dirty="0" smtClean="0"/>
          </a:p>
          <a:p>
            <a:r>
              <a:rPr lang="de-DE" dirty="0" smtClean="0"/>
              <a:t>An </a:t>
            </a:r>
            <a:r>
              <a:rPr lang="de-DE" dirty="0" smtClean="0"/>
              <a:t>der Standardschulung für neue Führungskräfte </a:t>
            </a:r>
            <a:endParaRPr lang="de-DE" dirty="0" smtClean="0"/>
          </a:p>
          <a:p>
            <a:r>
              <a:rPr lang="de-DE" dirty="0" smtClean="0"/>
              <a:t>gibt </a:t>
            </a:r>
            <a:r>
              <a:rPr lang="de-DE" dirty="0" smtClean="0"/>
              <a:t>es einen </a:t>
            </a:r>
            <a:r>
              <a:rPr lang="de-CH" dirty="0" smtClean="0"/>
              <a:t>Kursnachmittag zum Thema </a:t>
            </a:r>
            <a:endParaRPr lang="de-CH" dirty="0" smtClean="0"/>
          </a:p>
          <a:p>
            <a:r>
              <a:rPr lang="de-CH" dirty="0" smtClean="0"/>
              <a:t>Gesundheitsmanagement</a:t>
            </a:r>
            <a:endParaRPr lang="de-CH" dirty="0" smtClean="0"/>
          </a:p>
          <a:p>
            <a:r>
              <a:rPr lang="de-DE" dirty="0" smtClean="0"/>
              <a:t> </a:t>
            </a:r>
            <a:endParaRPr lang="de-CH" dirty="0" smtClean="0"/>
          </a:p>
          <a:p>
            <a:r>
              <a:rPr lang="de-DE" dirty="0" smtClean="0"/>
              <a:t> </a:t>
            </a:r>
            <a:endParaRPr lang="de-CH" dirty="0" smtClean="0"/>
          </a:p>
          <a:p>
            <a:r>
              <a:rPr lang="de-DE" dirty="0" smtClean="0"/>
              <a:t> </a:t>
            </a:r>
            <a:endParaRPr lang="de-CH" dirty="0" smtClean="0"/>
          </a:p>
          <a:p>
            <a:endParaRPr lang="de-CH" noProof="0" dirty="0"/>
          </a:p>
        </p:txBody>
      </p:sp>
      <p:pic>
        <p:nvPicPr>
          <p:cNvPr id="2050" name="Picture 4" descr="30402_dpi15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2" b="17132"/>
          <a:stretch/>
        </p:blipFill>
        <p:spPr bwMode="auto">
          <a:xfrm>
            <a:off x="5883151" y="1988840"/>
            <a:ext cx="6120680" cy="37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44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25" y="1414800"/>
            <a:ext cx="12196800" cy="544320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Verdacht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4222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dirty="0" smtClean="0"/>
              <a:t>Verhaltensänderung / Leistung nimmt ab </a:t>
            </a:r>
            <a:endParaRPr lang="en-US" altLang="de-DE" dirty="0" smtClean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743" y="1341439"/>
            <a:ext cx="10950983" cy="5114925"/>
          </a:xfrm>
        </p:spPr>
        <p:txBody>
          <a:bodyPr/>
          <a:lstStyle/>
          <a:p>
            <a:pPr eaLnBrk="1" hangingPunct="1"/>
            <a:r>
              <a:rPr lang="de-CH" altLang="de-DE" b="1" dirty="0" smtClean="0"/>
              <a:t>Rolle der Führungskräfte:</a:t>
            </a:r>
            <a:r>
              <a:rPr lang="de-CH" altLang="de-DE" dirty="0" smtClean="0"/>
              <a:t> </a:t>
            </a:r>
          </a:p>
          <a:p>
            <a:pPr marL="285750" indent="-285750" eaLnBrk="1" hangingPunct="1">
              <a:spcBef>
                <a:spcPts val="600"/>
              </a:spcBef>
              <a:buClr>
                <a:srgbClr val="949EAA"/>
              </a:buClr>
              <a:buFont typeface="Wingdings" panose="05000000000000000000" pitchFamily="2" charset="2"/>
              <a:buChar char="v"/>
            </a:pPr>
            <a:r>
              <a:rPr lang="de-CH" altLang="de-DE" dirty="0" smtClean="0"/>
              <a:t>Verhaltensänderungen bei Mitarbeitenden ernstnehmen</a:t>
            </a:r>
          </a:p>
          <a:p>
            <a:pPr marL="285750" indent="-285750" eaLnBrk="1" hangingPunct="1">
              <a:spcBef>
                <a:spcPts val="600"/>
              </a:spcBef>
              <a:buClr>
                <a:srgbClr val="949EAA"/>
              </a:buClr>
              <a:buFont typeface="Wingdings" panose="05000000000000000000" pitchFamily="2" charset="2"/>
              <a:buChar char="v"/>
            </a:pPr>
            <a:r>
              <a:rPr lang="de-CH" altLang="de-DE" dirty="0" smtClean="0"/>
              <a:t>während mehreren Wochen ein Protokoll über die Beobachtungen führen</a:t>
            </a:r>
          </a:p>
          <a:p>
            <a:pPr marL="285750" indent="-285750" eaLnBrk="1" hangingPunct="1">
              <a:spcBef>
                <a:spcPts val="600"/>
              </a:spcBef>
              <a:buClr>
                <a:srgbClr val="949EAA"/>
              </a:buClr>
              <a:buFont typeface="Wingdings" panose="05000000000000000000" pitchFamily="2" charset="2"/>
              <a:buChar char="v"/>
            </a:pPr>
            <a:r>
              <a:rPr lang="de-CH" altLang="de-DE" dirty="0" smtClean="0"/>
              <a:t>ein Gespräch mit der betroffenen Person führen und die Beobachtungen mitteilen</a:t>
            </a:r>
          </a:p>
          <a:p>
            <a:pPr marL="285750" indent="-285750" eaLnBrk="1" hangingPunct="1">
              <a:spcBef>
                <a:spcPts val="600"/>
              </a:spcBef>
              <a:buClr>
                <a:srgbClr val="949EAA"/>
              </a:buClr>
              <a:buFont typeface="Wingdings" panose="05000000000000000000" pitchFamily="2" charset="2"/>
              <a:buChar char="v"/>
            </a:pPr>
            <a:r>
              <a:rPr lang="de-CH" altLang="de-DE" dirty="0" smtClean="0"/>
              <a:t>mit der Sozialberatung und mit HR Kontakt aufnehmen, wenn sich der Sucht-Verdacht bestätigt</a:t>
            </a:r>
          </a:p>
          <a:p>
            <a:pPr marL="285750" indent="-285750" eaLnBrk="1" hangingPunct="1">
              <a:spcBef>
                <a:spcPts val="600"/>
              </a:spcBef>
              <a:buClr>
                <a:srgbClr val="949EAA"/>
              </a:buClr>
              <a:buFont typeface="Wingdings" panose="05000000000000000000" pitchFamily="2" charset="2"/>
              <a:buChar char="v"/>
            </a:pPr>
            <a:r>
              <a:rPr lang="de-CH" altLang="de-DE" dirty="0" smtClean="0"/>
              <a:t>Definition des weiteren Vorgehens zwischen Führungskraft, betroffenem Mitarbeiter, HR und Sozialberatung </a:t>
            </a:r>
          </a:p>
          <a:p>
            <a:pPr eaLnBrk="1" hangingPunct="1">
              <a:buFont typeface="Wingdings" pitchFamily="2" charset="2"/>
              <a:buChar char="§"/>
            </a:pPr>
            <a:endParaRPr lang="de-CH" altLang="de-DE" dirty="0" smtClean="0"/>
          </a:p>
          <a:p>
            <a:pPr eaLnBrk="1" hangingPunct="1">
              <a:buFont typeface="Wingdings" pitchFamily="2" charset="2"/>
              <a:buChar char="§"/>
            </a:pPr>
            <a:endParaRPr lang="de-CH" altLang="de-DE" dirty="0" smtClean="0"/>
          </a:p>
          <a:p>
            <a:pPr eaLnBrk="1" hangingPunct="1">
              <a:buClr>
                <a:srgbClr val="949EAA"/>
              </a:buClr>
            </a:pPr>
            <a:r>
              <a:rPr lang="de-CH" altLang="de-DE" b="1" dirty="0" smtClean="0"/>
              <a:t>Worauf bei den Gesprächen mit den Mitarbeitenden zu achten ist: </a:t>
            </a:r>
          </a:p>
          <a:p>
            <a:pPr marL="285750" indent="-285750" eaLnBrk="1" hangingPunct="1">
              <a:spcBef>
                <a:spcPts val="600"/>
              </a:spcBef>
              <a:buClr>
                <a:srgbClr val="949EAA"/>
              </a:buClr>
              <a:buFont typeface="Wingdings" panose="05000000000000000000" pitchFamily="2" charset="2"/>
              <a:buChar char="v"/>
            </a:pPr>
            <a:r>
              <a:rPr lang="de-CH" altLang="de-DE" dirty="0" smtClean="0"/>
              <a:t>keine Beschuldigungen aussprechen</a:t>
            </a:r>
          </a:p>
          <a:p>
            <a:pPr marL="285750" indent="-285750" eaLnBrk="1" hangingPunct="1">
              <a:spcBef>
                <a:spcPts val="600"/>
              </a:spcBef>
              <a:buClr>
                <a:srgbClr val="949EAA"/>
              </a:buClr>
              <a:buFont typeface="Wingdings" panose="05000000000000000000" pitchFamily="2" charset="2"/>
              <a:buChar char="v"/>
            </a:pPr>
            <a:r>
              <a:rPr lang="de-CH" altLang="de-DE" dirty="0" smtClean="0"/>
              <a:t>keine Diagnosen stellen</a:t>
            </a:r>
          </a:p>
          <a:p>
            <a:pPr marL="285750" indent="-285750" eaLnBrk="1" hangingPunct="1">
              <a:spcBef>
                <a:spcPts val="600"/>
              </a:spcBef>
              <a:buClr>
                <a:srgbClr val="949EAA"/>
              </a:buClr>
              <a:buFont typeface="Wingdings" panose="05000000000000000000" pitchFamily="2" charset="2"/>
              <a:buChar char="v"/>
            </a:pPr>
            <a:r>
              <a:rPr lang="de-CH" altLang="de-DE" dirty="0" smtClean="0"/>
              <a:t>sich nicht auf Grundsatzdiskussionen einlassen</a:t>
            </a:r>
          </a:p>
        </p:txBody>
      </p:sp>
    </p:spTree>
    <p:extLst>
      <p:ext uri="{BB962C8B-B14F-4D97-AF65-F5344CB8AC3E}">
        <p14:creationId xmlns:p14="http://schemas.microsoft.com/office/powerpoint/2010/main" val="10363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dirty="0" smtClean="0"/>
              <a:t>Mitarbeiter/Mitarbeiterin riecht nach Alkohol oder</a:t>
            </a:r>
            <a:br>
              <a:rPr lang="de-CH" altLang="de-DE" dirty="0" smtClean="0"/>
            </a:br>
            <a:r>
              <a:rPr lang="de-CH" altLang="de-DE" dirty="0" smtClean="0"/>
              <a:t>ist angetrunken am Arbeitsplatz </a:t>
            </a:r>
            <a:endParaRPr lang="en-US" altLang="de-DE" dirty="0" smtClean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743" y="1341439"/>
            <a:ext cx="10950983" cy="5114925"/>
          </a:xfrm>
        </p:spPr>
        <p:txBody>
          <a:bodyPr/>
          <a:lstStyle/>
          <a:p>
            <a:pPr eaLnBrk="1" hangingPunct="1"/>
            <a:endParaRPr lang="de-CH" altLang="de-DE" b="1" dirty="0" smtClean="0"/>
          </a:p>
          <a:p>
            <a:pPr eaLnBrk="1" hangingPunct="1"/>
            <a:r>
              <a:rPr lang="de-CH" altLang="de-DE" dirty="0" smtClean="0"/>
              <a:t>Führungskraft spricht Mitarbeiter/Mitarbeiterin sofort an und schickt ihn/sie nach Hause. </a:t>
            </a:r>
          </a:p>
          <a:p>
            <a:endParaRPr lang="de-CH" altLang="de-DE" dirty="0"/>
          </a:p>
          <a:p>
            <a:r>
              <a:rPr lang="de-CH" altLang="de-DE" dirty="0" smtClean="0"/>
              <a:t>Führungskraft macht Besprechung mit Sozialberatung und HR ab und lädt Mitarbeiter/Mitarbeiterin dazu ein. </a:t>
            </a:r>
          </a:p>
          <a:p>
            <a:endParaRPr lang="de-CH" altLang="de-DE" dirty="0" smtClean="0"/>
          </a:p>
          <a:p>
            <a:r>
              <a:rPr lang="de-CH" altLang="de-DE" dirty="0" smtClean="0"/>
              <a:t>Definition </a:t>
            </a:r>
            <a:r>
              <a:rPr lang="de-CH" altLang="de-DE" dirty="0"/>
              <a:t>des weiteren Vorgehens zwischen Führungskraft, </a:t>
            </a:r>
            <a:r>
              <a:rPr lang="de-CH" altLang="de-DE" dirty="0" smtClean="0"/>
              <a:t>betroffener/betroffenem Mitarbeiterin/Mitarbeiter, </a:t>
            </a:r>
            <a:r>
              <a:rPr lang="de-CH" altLang="de-DE" dirty="0"/>
              <a:t>HR und </a:t>
            </a:r>
            <a:r>
              <a:rPr lang="de-CH" altLang="de-DE" dirty="0" smtClean="0"/>
              <a:t>Sozialberatung:</a:t>
            </a:r>
          </a:p>
          <a:p>
            <a:endParaRPr lang="de-CH" alt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CH" altLang="de-DE" dirty="0" smtClean="0"/>
              <a:t>Abklärung im Ambulatorium der </a:t>
            </a:r>
            <a:r>
              <a:rPr lang="de-CH" altLang="de-DE" dirty="0" err="1" smtClean="0"/>
              <a:t>Forelklinik</a:t>
            </a:r>
            <a:r>
              <a:rPr lang="de-CH" altLang="de-DE" dirty="0" smtClean="0"/>
              <a:t> Zürich oder Abklärung bei einer Suchtberatungsstelle oder beim Hausarzt oder …. mit </a:t>
            </a:r>
            <a:r>
              <a:rPr lang="de-CH" altLang="de-DE" dirty="0" err="1" smtClean="0"/>
              <a:t>Schweigepflichtsentbindung</a:t>
            </a:r>
            <a:r>
              <a:rPr lang="de-CH" altLang="de-DE" dirty="0" smtClean="0"/>
              <a:t> und Bericht an die Sozialberatung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CH" altLang="de-D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CH" altLang="de-DE" dirty="0"/>
              <a:t>w</a:t>
            </a:r>
            <a:r>
              <a:rPr lang="de-CH" altLang="de-DE" dirty="0" smtClean="0"/>
              <a:t>eiteres Vorgehen gemäss Einschätzung der externen Fachpersonen (ambulant, </a:t>
            </a:r>
            <a:r>
              <a:rPr lang="de-CH" altLang="de-DE" smtClean="0"/>
              <a:t>stationär) </a:t>
            </a:r>
            <a:endParaRPr lang="de-CH" altLang="de-DE" dirty="0" smtClean="0"/>
          </a:p>
          <a:p>
            <a:endParaRPr lang="de-CH" altLang="de-DE" dirty="0" smtClean="0"/>
          </a:p>
          <a:p>
            <a:r>
              <a:rPr lang="de-CH" altLang="de-DE" dirty="0" smtClean="0"/>
              <a:t>Vereinbarung über das weitere Vorgehen zwischen Betroffenem/Betroffener, Führungskraft, HR und Sozialberatung.</a:t>
            </a:r>
          </a:p>
          <a:p>
            <a:endParaRPr lang="de-CH" altLang="de-DE" dirty="0"/>
          </a:p>
          <a:p>
            <a:r>
              <a:rPr lang="de-CH" altLang="de-DE" dirty="0" smtClean="0"/>
              <a:t>Regelmässige Standortbestimmungen.  </a:t>
            </a:r>
            <a:endParaRPr lang="de-CH" altLang="de-DE" dirty="0"/>
          </a:p>
          <a:p>
            <a:pPr eaLnBrk="1" hangingPunct="1"/>
            <a:endParaRPr lang="de-CH" altLang="de-DE" dirty="0" smtClean="0"/>
          </a:p>
          <a:p>
            <a:pPr eaLnBrk="1" hangingPunct="1">
              <a:spcBef>
                <a:spcPts val="600"/>
              </a:spcBef>
              <a:buClr>
                <a:srgbClr val="949EAA"/>
              </a:buClr>
            </a:pPr>
            <a:endParaRPr lang="de-CH" altLang="de-DE" i="1" dirty="0" smtClean="0"/>
          </a:p>
          <a:p>
            <a:pPr eaLnBrk="1" hangingPunct="1">
              <a:buFont typeface="Wingdings" pitchFamily="2" charset="2"/>
              <a:buChar char="§"/>
            </a:pPr>
            <a:endParaRPr lang="de-CH" altLang="de-DE" i="1" dirty="0" smtClean="0"/>
          </a:p>
          <a:p>
            <a:pPr eaLnBrk="1" hangingPunct="1">
              <a:buFont typeface="Wingdings" pitchFamily="2" charset="2"/>
              <a:buChar char="§"/>
            </a:pPr>
            <a:endParaRPr lang="de-CH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1212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CH" dirty="0" smtClean="0"/>
              <a:t>Vereinbarung</a:t>
            </a:r>
            <a:endParaRPr lang="de-C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73"/>
          <a:stretch/>
        </p:blipFill>
        <p:spPr bwMode="auto">
          <a:xfrm>
            <a:off x="1850703" y="1366994"/>
            <a:ext cx="3838575" cy="465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6"/>
          <a:stretch/>
        </p:blipFill>
        <p:spPr bwMode="auto">
          <a:xfrm>
            <a:off x="6781005" y="1629626"/>
            <a:ext cx="3838575" cy="467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22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dirty="0" smtClean="0"/>
              <a:t>Vereinbarung</a:t>
            </a:r>
            <a:endParaRPr lang="en-US" altLang="de-DE" dirty="0" smtClean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743" y="1341439"/>
            <a:ext cx="10950983" cy="5114925"/>
          </a:xfrm>
        </p:spPr>
        <p:txBody>
          <a:bodyPr/>
          <a:lstStyle/>
          <a:p>
            <a:pPr eaLnBrk="1" hangingPunct="1"/>
            <a:r>
              <a:rPr lang="de-CH" altLang="de-DE" dirty="0"/>
              <a:t>z</a:t>
            </a:r>
            <a:r>
              <a:rPr lang="de-CH" altLang="de-DE" dirty="0" smtClean="0"/>
              <a:t>wischen </a:t>
            </a:r>
          </a:p>
          <a:p>
            <a:pPr eaLnBrk="1" hangingPunct="1"/>
            <a:endParaRPr lang="de-CH" altLang="de-DE" dirty="0"/>
          </a:p>
          <a:p>
            <a:pPr eaLnBrk="1" hangingPunct="1"/>
            <a:r>
              <a:rPr lang="de-CH" altLang="de-DE" dirty="0"/>
              <a:t>b</a:t>
            </a:r>
            <a:r>
              <a:rPr lang="de-CH" altLang="de-DE" dirty="0" smtClean="0"/>
              <a:t>etroffenem/betroffener Mitarbeiter/Mitarbeiterin, Führungskraft, HR und Sozialberatung mit Kopie an Therapie</a:t>
            </a:r>
          </a:p>
          <a:p>
            <a:pPr eaLnBrk="1" hangingPunct="1"/>
            <a:endParaRPr lang="de-CH" altLang="de-DE" dirty="0"/>
          </a:p>
          <a:p>
            <a:pPr eaLnBrk="1" hangingPunct="1"/>
            <a:r>
              <a:rPr lang="de-CH" altLang="de-DE" dirty="0" smtClean="0"/>
              <a:t>Inhalt:</a:t>
            </a:r>
            <a:endParaRPr lang="de-CH" altLang="de-DE" dirty="0"/>
          </a:p>
          <a:p>
            <a:pPr marL="285750" indent="-285750" eaLnBrk="1" hangingPunct="1">
              <a:buFont typeface="Wingdings" panose="05000000000000000000" pitchFamily="2" charset="2"/>
              <a:buChar char="v"/>
            </a:pPr>
            <a:r>
              <a:rPr lang="de-CH" altLang="de-DE" dirty="0" smtClean="0"/>
              <a:t>Ausgangslage</a:t>
            </a:r>
          </a:p>
          <a:p>
            <a:pPr marL="285750" indent="-285750" eaLnBrk="1" hangingPunct="1">
              <a:buFont typeface="Wingdings" panose="05000000000000000000" pitchFamily="2" charset="2"/>
              <a:buChar char="v"/>
            </a:pPr>
            <a:r>
              <a:rPr lang="de-CH" altLang="de-DE" dirty="0" smtClean="0"/>
              <a:t>Hinweis auf Betriebsordnung</a:t>
            </a:r>
          </a:p>
          <a:p>
            <a:pPr marL="285750" indent="-285750" eaLnBrk="1" hangingPunct="1">
              <a:buFont typeface="Wingdings" panose="05000000000000000000" pitchFamily="2" charset="2"/>
              <a:buChar char="v"/>
            </a:pPr>
            <a:r>
              <a:rPr lang="de-CH" altLang="de-DE" dirty="0" smtClean="0"/>
              <a:t>Ziel der Vereinbarung</a:t>
            </a:r>
          </a:p>
          <a:p>
            <a:pPr marL="285750" indent="-285750" eaLnBrk="1" hangingPunct="1">
              <a:buFont typeface="Wingdings" panose="05000000000000000000" pitchFamily="2" charset="2"/>
              <a:buChar char="v"/>
            </a:pPr>
            <a:r>
              <a:rPr lang="de-CH" altLang="de-DE" dirty="0" smtClean="0"/>
              <a:t>Befristung </a:t>
            </a:r>
          </a:p>
          <a:p>
            <a:pPr marL="285750" indent="-285750" eaLnBrk="1" hangingPunct="1">
              <a:buFont typeface="Wingdings" panose="05000000000000000000" pitchFamily="2" charset="2"/>
              <a:buChar char="v"/>
            </a:pPr>
            <a:r>
              <a:rPr lang="de-CH" altLang="de-DE" dirty="0" smtClean="0"/>
              <a:t>Massnahmen (z.B. ambulante, stationäre Therapie, </a:t>
            </a:r>
            <a:r>
              <a:rPr lang="de-CH" altLang="de-DE" dirty="0" err="1" smtClean="0"/>
              <a:t>Antabus</a:t>
            </a:r>
            <a:r>
              <a:rPr lang="de-CH" altLang="de-DE" dirty="0" smtClean="0"/>
              <a:t> usw.) mit </a:t>
            </a:r>
            <a:r>
              <a:rPr lang="de-CH" altLang="de-DE" dirty="0" err="1" smtClean="0"/>
              <a:t>Schweigepflichtsentbindung</a:t>
            </a:r>
            <a:endParaRPr lang="de-CH" altLang="de-DE" dirty="0" smtClean="0"/>
          </a:p>
          <a:p>
            <a:pPr marL="285750" indent="-285750" eaLnBrk="1" hangingPunct="1">
              <a:buFont typeface="Wingdings" panose="05000000000000000000" pitchFamily="2" charset="2"/>
              <a:buChar char="v"/>
            </a:pPr>
            <a:r>
              <a:rPr lang="de-CH" altLang="de-DE" dirty="0"/>
              <a:t>a</a:t>
            </a:r>
            <a:r>
              <a:rPr lang="de-CH" altLang="de-DE" dirty="0" smtClean="0"/>
              <a:t>b 1. Tag krank Arztzeugnis</a:t>
            </a:r>
          </a:p>
          <a:p>
            <a:pPr marL="285750" indent="-285750" eaLnBrk="1" hangingPunct="1">
              <a:buFont typeface="Wingdings" panose="05000000000000000000" pitchFamily="2" charset="2"/>
              <a:buChar char="v"/>
            </a:pPr>
            <a:r>
              <a:rPr lang="de-CH" altLang="de-DE" dirty="0"/>
              <a:t>a</a:t>
            </a:r>
            <a:r>
              <a:rPr lang="de-CH" altLang="de-DE" dirty="0" smtClean="0"/>
              <a:t>lkoholisiert am Arbeitsplatz: nach Hause und Blutkontrolle beim Vertrauensarzt mit </a:t>
            </a:r>
            <a:r>
              <a:rPr lang="de-CH" altLang="de-DE" dirty="0" err="1" smtClean="0"/>
              <a:t>Schweigepflichtsentbindung</a:t>
            </a:r>
            <a:endParaRPr lang="de-CH" altLang="de-DE" dirty="0" smtClean="0"/>
          </a:p>
          <a:p>
            <a:pPr marL="285750" indent="-285750" eaLnBrk="1" hangingPunct="1">
              <a:buFont typeface="Wingdings" panose="05000000000000000000" pitchFamily="2" charset="2"/>
              <a:buChar char="v"/>
            </a:pPr>
            <a:r>
              <a:rPr lang="de-CH" altLang="de-DE" dirty="0"/>
              <a:t>b</a:t>
            </a:r>
            <a:r>
              <a:rPr lang="de-CH" altLang="de-DE" dirty="0" smtClean="0"/>
              <a:t>ei Rückfall: mit Therapie nach anderen Massnahmen suchen</a:t>
            </a:r>
          </a:p>
          <a:p>
            <a:pPr marL="285750" indent="-285750" eaLnBrk="1" hangingPunct="1">
              <a:buFont typeface="Wingdings" panose="05000000000000000000" pitchFamily="2" charset="2"/>
              <a:buChar char="v"/>
            </a:pPr>
            <a:r>
              <a:rPr lang="de-CH" altLang="de-DE" dirty="0" smtClean="0"/>
              <a:t>Daten der Standortgespräche</a:t>
            </a:r>
          </a:p>
          <a:p>
            <a:pPr marL="285750" indent="-285750" eaLnBrk="1" hangingPunct="1">
              <a:buFont typeface="Wingdings" panose="05000000000000000000" pitchFamily="2" charset="2"/>
              <a:buChar char="v"/>
            </a:pPr>
            <a:r>
              <a:rPr lang="de-CH" altLang="de-DE" dirty="0"/>
              <a:t>b</a:t>
            </a:r>
            <a:r>
              <a:rPr lang="de-CH" altLang="de-DE" dirty="0" smtClean="0"/>
              <a:t>ei Nichteinhaltung Androhung der Auflösung des Arbeitsverhältnisses</a:t>
            </a:r>
          </a:p>
          <a:p>
            <a:pPr marL="285750" indent="-285750" eaLnBrk="1" hangingPunct="1">
              <a:buFontTx/>
              <a:buChar char="-"/>
            </a:pPr>
            <a:endParaRPr lang="de-CH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3884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dtText Placeholder 10 Id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>
              <a:tabLst>
                <a:tab pos="6802438" algn="r"/>
              </a:tabLst>
            </a:pPr>
            <a:endParaRPr lang="de-CH" dirty="0" smtClean="0"/>
          </a:p>
          <a:p>
            <a:pPr lvl="1">
              <a:tabLst>
                <a:tab pos="6802438" algn="r"/>
              </a:tabLst>
            </a:pPr>
            <a:endParaRPr lang="de-CH" dirty="0"/>
          </a:p>
          <a:p>
            <a:pPr lvl="1">
              <a:tabLst>
                <a:tab pos="6802438" algn="r"/>
              </a:tabLst>
            </a:pPr>
            <a:endParaRPr lang="de-CH" dirty="0" smtClean="0"/>
          </a:p>
          <a:p>
            <a:pPr lvl="1">
              <a:tabLst>
                <a:tab pos="6802438" algn="r"/>
              </a:tabLst>
            </a:pPr>
            <a:endParaRPr lang="de-CH" dirty="0"/>
          </a:p>
          <a:p>
            <a:pPr marL="269875" lvl="1" indent="-268288">
              <a:buFont typeface="Wingdings" panose="05000000000000000000" pitchFamily="2" charset="2"/>
              <a:buChar char="v"/>
              <a:tabLst>
                <a:tab pos="6802438" algn="r"/>
              </a:tabLst>
            </a:pPr>
            <a:r>
              <a:rPr lang="de-CH" sz="2400" b="1" dirty="0" err="1" smtClean="0"/>
              <a:t>sozialberatung@siemens</a:t>
            </a:r>
            <a:r>
              <a:rPr lang="de-CH" sz="2400" b="1" noProof="0" dirty="0" smtClean="0"/>
              <a:t>	</a:t>
            </a:r>
          </a:p>
          <a:p>
            <a:pPr marL="269875" lvl="1" indent="-268288">
              <a:buFont typeface="Wingdings" panose="05000000000000000000" pitchFamily="2" charset="2"/>
              <a:buChar char="v"/>
              <a:tabLst>
                <a:tab pos="6802438" algn="r"/>
              </a:tabLst>
            </a:pPr>
            <a:r>
              <a:rPr lang="de-CH" sz="2400" b="1" dirty="0" smtClean="0"/>
              <a:t>Arbeitssicherheit / Prävention / Früherkennung</a:t>
            </a:r>
            <a:r>
              <a:rPr lang="de-CH" sz="2400" b="1" noProof="0" dirty="0" smtClean="0"/>
              <a:t>	</a:t>
            </a:r>
          </a:p>
          <a:p>
            <a:pPr marL="269875" lvl="1" indent="-268288">
              <a:buFont typeface="Wingdings" panose="05000000000000000000" pitchFamily="2" charset="2"/>
              <a:buChar char="v"/>
              <a:tabLst>
                <a:tab pos="6802438" algn="r"/>
              </a:tabLst>
            </a:pPr>
            <a:r>
              <a:rPr lang="de-CH" sz="2400" b="1" dirty="0" smtClean="0"/>
              <a:t>Verdacht auf Alkoholprobleme</a:t>
            </a:r>
            <a:r>
              <a:rPr lang="de-CH" sz="2400" b="1" noProof="0" dirty="0" smtClean="0"/>
              <a:t> </a:t>
            </a:r>
            <a:br>
              <a:rPr lang="de-CH" sz="2400" b="1" noProof="0" dirty="0" smtClean="0"/>
            </a:br>
            <a:r>
              <a:rPr lang="de-CH" noProof="0" dirty="0" smtClean="0"/>
              <a:t>	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9572" name="cdtRectangle 4 Id10957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CH" noProof="0" dirty="0"/>
          </a:p>
        </p:txBody>
      </p:sp>
      <p:pic>
        <p:nvPicPr>
          <p:cNvPr id="1026" name="Picture 2" descr="\\ww002.siemens.net\dfs32\Divisions\CC\CC_ALL\CC MC\_Branding_Corporate Design\Corporate Design\Präsentationsvorlagen\2016_neue Vorlagen ingenuity\Bildvorschläge\Bilder für andere Folien\29085_dpi15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7"/>
          <a:stretch/>
        </p:blipFill>
        <p:spPr bwMode="auto">
          <a:xfrm>
            <a:off x="1" y="1412776"/>
            <a:ext cx="4370387" cy="47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983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CH" dirty="0" smtClean="0"/>
              <a:t>Vielen Dank für Ihre Aufmerksamkeit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4294967295"/>
          </p:nvPr>
        </p:nvSpPr>
        <p:spPr>
          <a:xfrm>
            <a:off x="627062" y="1412874"/>
            <a:ext cx="5616575" cy="4752976"/>
          </a:xfrm>
        </p:spPr>
        <p:txBody>
          <a:bodyPr/>
          <a:lstStyle/>
          <a:p>
            <a:endParaRPr lang="de-CH" sz="2400" b="1" dirty="0" smtClean="0"/>
          </a:p>
          <a:p>
            <a:endParaRPr lang="de-CH" sz="2400" b="1" dirty="0"/>
          </a:p>
          <a:p>
            <a:endParaRPr lang="de-CH" sz="2400" b="1" dirty="0" smtClean="0"/>
          </a:p>
          <a:p>
            <a:endParaRPr lang="de-CH" sz="2400" b="1" dirty="0"/>
          </a:p>
          <a:p>
            <a:endParaRPr lang="de-CH" sz="2400" b="1" dirty="0" smtClean="0"/>
          </a:p>
          <a:p>
            <a:r>
              <a:rPr lang="de-CH" sz="2400" b="1" dirty="0" smtClean="0"/>
              <a:t>Sucht ist eine Krankheit und keine Willensschwäche und kann behandelt werden.</a:t>
            </a:r>
            <a:endParaRPr lang="de-CH" sz="24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91" y="2345622"/>
            <a:ext cx="3603625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9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Kontakt</a:t>
            </a:r>
            <a:endParaRPr lang="de-CH" dirty="0" smtClean="0"/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 r="5313" b="2005"/>
          <a:stretch/>
        </p:blipFill>
        <p:spPr>
          <a:xfrm>
            <a:off x="0" y="1412875"/>
            <a:ext cx="5965825" cy="5078413"/>
          </a:xfrm>
        </p:spPr>
      </p:pic>
      <p:sp>
        <p:nvSpPr>
          <p:cNvPr id="5" name="Textfeld 4"/>
          <p:cNvSpPr txBox="1"/>
          <p:nvPr/>
        </p:nvSpPr>
        <p:spPr>
          <a:xfrm>
            <a:off x="6291893" y="5595948"/>
            <a:ext cx="5906457" cy="569905"/>
          </a:xfrm>
          <a:prstGeom prst="rect">
            <a:avLst/>
          </a:prstGeom>
          <a:noFill/>
        </p:spPr>
        <p:txBody>
          <a:bodyPr wrap="square" lIns="252000" tIns="0" rIns="180000" bIns="144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b="1" dirty="0" smtClean="0">
                <a:solidFill>
                  <a:schemeClr val="tx1"/>
                </a:solidFill>
              </a:rPr>
              <a:t>siemens.ch</a:t>
            </a:r>
            <a:endParaRPr lang="de-CH" dirty="0" smtClean="0">
              <a:solidFill>
                <a:schemeClr val="tx1"/>
              </a:solidFill>
            </a:endParaRPr>
          </a:p>
        </p:txBody>
      </p:sp>
      <p:sp>
        <p:nvSpPr>
          <p:cNvPr id="7" name="Textplatzhalter 7"/>
          <p:cNvSpPr txBox="1">
            <a:spLocks/>
          </p:cNvSpPr>
          <p:nvPr/>
        </p:nvSpPr>
        <p:spPr bwMode="auto">
          <a:xfrm>
            <a:off x="6291893" y="1589330"/>
            <a:ext cx="5906457" cy="4901959"/>
          </a:xfrm>
          <a:prstGeom prst="rect">
            <a:avLst/>
          </a:prstGeom>
          <a:solidFill>
            <a:srgbClr val="D7D7CD"/>
          </a:solidFill>
          <a:ln w="9525">
            <a:noFill/>
            <a:miter lim="800000"/>
            <a:headEnd/>
            <a:tailEnd/>
          </a:ln>
        </p:spPr>
        <p:txBody>
          <a:bodyPr vert="horz" wrap="square" lIns="252000" tIns="144000" rIns="396000" bIns="14400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3773488" algn="r"/>
              </a:tabLst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indent="-177800" algn="l" rtl="0" fontAlgn="base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879BAA"/>
              </a:buClr>
              <a:buFont typeface="Wingdings" pitchFamily="2" charset="2"/>
              <a:buChar char="§"/>
              <a:tabLst>
                <a:tab pos="3773488" algn="r"/>
              </a:tabLst>
              <a:defRPr b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7800" indent="-177800" algn="l" rtl="0" fontAlgn="base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879BAA"/>
              </a:buClr>
              <a:buFont typeface="Wingdings" pitchFamily="2" charset="2"/>
              <a:buChar char="§"/>
              <a:tabLst>
                <a:tab pos="3773488" algn="r"/>
              </a:tabLst>
              <a:defRPr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58775" indent="-177800" algn="l" rtl="0" fontAlgn="base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879BAA"/>
              </a:buClr>
              <a:buFont typeface="Wingdings" pitchFamily="2" charset="2"/>
              <a:buChar char="§"/>
              <a:tabLst>
                <a:tab pos="3773488" algn="r"/>
              </a:tabLst>
              <a:defRPr b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357188" indent="-177800" algn="l" rtl="0" fontAlgn="base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879BAA"/>
              </a:buClr>
              <a:buFont typeface="Wingdings" pitchFamily="2" charset="2"/>
              <a:buChar char="§"/>
              <a:tabLst>
                <a:tab pos="3773488" algn="r"/>
              </a:tabLst>
              <a:defRPr b="1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60363" indent="-180975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tabLst>
                <a:tab pos="3773488" algn="r"/>
              </a:tabLst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endParaRPr lang="de-DE" b="1" kern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de-DE" b="1" kern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de-DE" b="1" kern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de-DE" b="1" kern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de-DE" b="1" kern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de-DE" b="1" kern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de-DE" b="1" kern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b="1" kern="0" dirty="0" smtClean="0"/>
              <a:t>Pia Schuler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kern="0" dirty="0" smtClean="0"/>
              <a:t>Siemens Schweiz AG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kern="0" dirty="0" smtClean="0"/>
              <a:t>Building Technologies Division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kern="0" dirty="0" err="1" smtClean="0"/>
              <a:t>Gubelstrasse</a:t>
            </a:r>
            <a:r>
              <a:rPr lang="de-DE" kern="0" dirty="0" smtClean="0"/>
              <a:t> 22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kern="0" dirty="0" smtClean="0"/>
              <a:t>6301 Zug</a:t>
            </a:r>
            <a:r>
              <a:rPr lang="en-US" kern="0" dirty="0" smtClean="0"/>
              <a:t/>
            </a:r>
            <a:br>
              <a:rPr lang="en-US" kern="0" dirty="0" smtClean="0"/>
            </a:br>
            <a:endParaRPr lang="en-US" kern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00"/>
                </a:solidFill>
              </a:rPr>
              <a:t>Mobil: </a:t>
            </a:r>
            <a:r>
              <a:rPr lang="de-CH" kern="0" dirty="0" smtClean="0">
                <a:solidFill>
                  <a:srgbClr val="000000"/>
                </a:solidFill>
              </a:rPr>
              <a:t>+41 79 819 31 54</a:t>
            </a:r>
            <a:endParaRPr lang="en-US" kern="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00"/>
                </a:solidFill>
              </a:rPr>
              <a:t>Email:</a:t>
            </a:r>
            <a:r>
              <a:rPr lang="en-US" b="1" kern="0" dirty="0">
                <a:solidFill>
                  <a:srgbClr val="871E50"/>
                </a:solidFill>
              </a:rPr>
              <a:t> </a:t>
            </a:r>
            <a:r>
              <a:rPr lang="en-US" b="1" kern="0" dirty="0" smtClean="0">
                <a:hlinkClick r:id="rId4"/>
              </a:rPr>
              <a:t>pia.schuler@siemens.com</a:t>
            </a:r>
            <a:r>
              <a:rPr lang="en-US" b="1" kern="0" dirty="0" smtClean="0"/>
              <a:t> 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27609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25" y="1414800"/>
            <a:ext cx="12196800" cy="544320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</a:t>
            </a:r>
            <a:r>
              <a:rPr lang="de-CH" noProof="0" dirty="0" err="1" smtClean="0"/>
              <a:t>ozialberatung@siemens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7330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Auftrag</a:t>
            </a:r>
            <a:endParaRPr lang="de-DE" altLang="de-DE" dirty="0" smtClean="0">
              <a:solidFill>
                <a:srgbClr val="FF0000"/>
              </a:solidFill>
            </a:endParaRPr>
          </a:p>
        </p:txBody>
      </p:sp>
      <p:sp>
        <p:nvSpPr>
          <p:cNvPr id="51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20041" y="1412874"/>
            <a:ext cx="10758532" cy="5081589"/>
          </a:xfrm>
        </p:spPr>
        <p:txBody>
          <a:bodyPr/>
          <a:lstStyle/>
          <a:p>
            <a:pPr marL="344488" lvl="1" indent="-342900" eaLnBrk="1" hangingPunct="1">
              <a:buClr>
                <a:schemeClr val="bg1">
                  <a:lumMod val="65000"/>
                </a:schemeClr>
              </a:buClr>
              <a:buSzPct val="110000"/>
              <a:buFont typeface="Wingdings" pitchFamily="2" charset="2"/>
              <a:buNone/>
              <a:tabLst>
                <a:tab pos="7899400" algn="r"/>
              </a:tabLst>
            </a:pPr>
            <a:endParaRPr lang="de-DE" altLang="de-DE" b="1" dirty="0" smtClean="0"/>
          </a:p>
          <a:p>
            <a:pPr lvl="1">
              <a:buClr>
                <a:schemeClr val="bg1">
                  <a:lumMod val="65000"/>
                </a:schemeClr>
              </a:buClr>
              <a:buSzPct val="110000"/>
              <a:tabLst>
                <a:tab pos="7899400" algn="r"/>
              </a:tabLst>
            </a:pPr>
            <a:endParaRPr lang="de-DE" altLang="de-DE" dirty="0" smtClean="0"/>
          </a:p>
          <a:p>
            <a:pPr marL="1588" lvl="1" indent="0">
              <a:buClr>
                <a:schemeClr val="bg1">
                  <a:lumMod val="65000"/>
                </a:schemeClr>
              </a:buClr>
              <a:buSzPct val="110000"/>
              <a:buNone/>
              <a:tabLst>
                <a:tab pos="7899400" algn="r"/>
              </a:tabLst>
            </a:pPr>
            <a:r>
              <a:rPr lang="de-DE" altLang="de-DE" dirty="0"/>
              <a:t>Mitarbeitende mit schwierigen </a:t>
            </a:r>
            <a:endParaRPr lang="de-DE" altLang="de-DE" dirty="0" smtClean="0"/>
          </a:p>
          <a:p>
            <a:pPr marL="1588" lvl="1" indent="0">
              <a:buClr>
                <a:schemeClr val="bg1">
                  <a:lumMod val="65000"/>
                </a:schemeClr>
              </a:buClr>
              <a:buSzPct val="110000"/>
              <a:buNone/>
              <a:tabLst>
                <a:tab pos="7899400" algn="r"/>
              </a:tabLst>
            </a:pPr>
            <a:endParaRPr lang="de-DE" altLang="de-DE" dirty="0" smtClean="0"/>
          </a:p>
          <a:p>
            <a:pPr lvl="1">
              <a:buClr>
                <a:schemeClr val="bg1">
                  <a:lumMod val="65000"/>
                </a:schemeClr>
              </a:buClr>
              <a:buSzPct val="110000"/>
              <a:buFont typeface="Wingdings" panose="05000000000000000000" pitchFamily="2" charset="2"/>
              <a:buChar char="v"/>
              <a:tabLst>
                <a:tab pos="7899400" algn="r"/>
              </a:tabLst>
            </a:pPr>
            <a:r>
              <a:rPr lang="de-DE" altLang="de-DE" dirty="0" smtClean="0"/>
              <a:t>gesundheitlichen </a:t>
            </a:r>
          </a:p>
          <a:p>
            <a:pPr lvl="1">
              <a:buClr>
                <a:schemeClr val="bg1">
                  <a:lumMod val="65000"/>
                </a:schemeClr>
              </a:buClr>
              <a:buSzPct val="110000"/>
              <a:buFont typeface="Wingdings" panose="05000000000000000000" pitchFamily="2" charset="2"/>
              <a:buChar char="v"/>
              <a:tabLst>
                <a:tab pos="7899400" algn="r"/>
              </a:tabLst>
            </a:pPr>
            <a:r>
              <a:rPr lang="de-DE" altLang="de-DE" dirty="0" smtClean="0"/>
              <a:t>betrieblichen</a:t>
            </a:r>
          </a:p>
          <a:p>
            <a:pPr lvl="1">
              <a:buClr>
                <a:schemeClr val="bg1">
                  <a:lumMod val="65000"/>
                </a:schemeClr>
              </a:buClr>
              <a:buSzPct val="110000"/>
              <a:buFont typeface="Wingdings" panose="05000000000000000000" pitchFamily="2" charset="2"/>
              <a:buChar char="v"/>
              <a:tabLst>
                <a:tab pos="7899400" algn="r"/>
              </a:tabLst>
            </a:pPr>
            <a:r>
              <a:rPr lang="de-DE" altLang="de-DE" dirty="0" smtClean="0"/>
              <a:t>privaten Situationen </a:t>
            </a:r>
          </a:p>
          <a:p>
            <a:pPr marL="1588" lvl="1" indent="0">
              <a:buClr>
                <a:schemeClr val="bg1">
                  <a:lumMod val="65000"/>
                </a:schemeClr>
              </a:buClr>
              <a:buSzPct val="110000"/>
              <a:buNone/>
              <a:tabLst>
                <a:tab pos="7899400" algn="r"/>
              </a:tabLst>
            </a:pPr>
            <a:endParaRPr lang="de-DE" altLang="de-DE" dirty="0"/>
          </a:p>
          <a:p>
            <a:pPr marL="1588" lvl="1" indent="0">
              <a:buClr>
                <a:schemeClr val="bg1">
                  <a:lumMod val="65000"/>
                </a:schemeClr>
              </a:buClr>
              <a:buSzPct val="110000"/>
              <a:buNone/>
              <a:tabLst>
                <a:tab pos="7899400" algn="r"/>
              </a:tabLst>
            </a:pPr>
            <a:r>
              <a:rPr lang="de-DE" altLang="de-DE" dirty="0" smtClean="0"/>
              <a:t>und deren Führungskräfte zu beraten und gemeinsam sozialverträgliche und tragbare Lösungen zu finden.</a:t>
            </a:r>
          </a:p>
          <a:p>
            <a:pPr marL="1588" lvl="1" indent="0">
              <a:buClr>
                <a:schemeClr val="bg1">
                  <a:lumMod val="65000"/>
                </a:schemeClr>
              </a:buClr>
              <a:buSzPct val="110000"/>
              <a:buNone/>
              <a:tabLst>
                <a:tab pos="7899400" algn="r"/>
              </a:tabLst>
            </a:pPr>
            <a:endParaRPr lang="de-DE" altLang="de-DE" dirty="0" smtClean="0"/>
          </a:p>
          <a:p>
            <a:pPr marL="1588" lvl="1" indent="0">
              <a:buClr>
                <a:schemeClr val="bg1">
                  <a:lumMod val="65000"/>
                </a:schemeClr>
              </a:buClr>
              <a:buSzPct val="110000"/>
              <a:buNone/>
              <a:tabLst>
                <a:tab pos="7899400" algn="r"/>
              </a:tabLst>
            </a:pPr>
            <a:endParaRPr lang="de-DE" altLang="de-DE" dirty="0" smtClean="0">
              <a:solidFill>
                <a:srgbClr val="000000"/>
              </a:solidFill>
            </a:endParaRPr>
          </a:p>
          <a:p>
            <a:pPr marL="1588" lvl="1" indent="0">
              <a:buClr>
                <a:schemeClr val="bg1">
                  <a:lumMod val="65000"/>
                </a:schemeClr>
              </a:buClr>
              <a:buSzPct val="110000"/>
              <a:buNone/>
              <a:tabLst>
                <a:tab pos="7899400" algn="r"/>
              </a:tabLst>
            </a:pPr>
            <a:endParaRPr lang="de-DE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Rahmenbedingungen</a:t>
            </a:r>
            <a:endParaRPr lang="de-DE" altLang="de-DE" dirty="0" smtClean="0">
              <a:solidFill>
                <a:srgbClr val="FF0000"/>
              </a:solidFill>
            </a:endParaRPr>
          </a:p>
        </p:txBody>
      </p:sp>
      <p:sp>
        <p:nvSpPr>
          <p:cNvPr id="51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20041" y="1412874"/>
            <a:ext cx="10758532" cy="5081589"/>
          </a:xfrm>
        </p:spPr>
        <p:txBody>
          <a:bodyPr/>
          <a:lstStyle/>
          <a:p>
            <a:pPr lvl="1">
              <a:spcBef>
                <a:spcPct val="55000"/>
              </a:spcBef>
              <a:buClr>
                <a:srgbClr val="949EAA"/>
              </a:buClr>
              <a:buNone/>
            </a:pPr>
            <a:endParaRPr lang="de-CH" altLang="de-DE" b="1" dirty="0" smtClean="0"/>
          </a:p>
          <a:p>
            <a:pPr lvl="1">
              <a:spcBef>
                <a:spcPct val="55000"/>
              </a:spcBef>
              <a:buClr>
                <a:srgbClr val="949EAA"/>
              </a:buClr>
              <a:buNone/>
            </a:pPr>
            <a:r>
              <a:rPr lang="de-CH" altLang="de-DE" b="1" dirty="0" smtClean="0"/>
              <a:t>Die </a:t>
            </a:r>
            <a:r>
              <a:rPr lang="de-CH" altLang="de-DE" b="1" dirty="0"/>
              <a:t>Sozialberatung…</a:t>
            </a:r>
          </a:p>
          <a:p>
            <a:pPr lvl="1">
              <a:spcBef>
                <a:spcPct val="55000"/>
              </a:spcBef>
              <a:buClr>
                <a:srgbClr val="949EAA"/>
              </a:buClr>
              <a:buFont typeface="Wingdings" panose="05000000000000000000" pitchFamily="2" charset="2"/>
              <a:buChar char="v"/>
            </a:pPr>
            <a:r>
              <a:rPr lang="de-CH" altLang="de-DE" dirty="0"/>
              <a:t>steht allen Siemens </a:t>
            </a:r>
            <a:r>
              <a:rPr lang="de-CH" altLang="de-DE" dirty="0" smtClean="0"/>
              <a:t>Mitarbeitenden zur Verfügung</a:t>
            </a:r>
            <a:endParaRPr lang="de-CH" altLang="de-DE" dirty="0"/>
          </a:p>
          <a:p>
            <a:pPr lvl="1">
              <a:spcBef>
                <a:spcPct val="55000"/>
              </a:spcBef>
              <a:buClr>
                <a:srgbClr val="949EAA"/>
              </a:buClr>
              <a:buFont typeface="Wingdings" panose="05000000000000000000" pitchFamily="2" charset="2"/>
              <a:buChar char="v"/>
            </a:pPr>
            <a:r>
              <a:rPr lang="de-CH" altLang="de-DE" dirty="0"/>
              <a:t>ist kostenlos</a:t>
            </a:r>
          </a:p>
          <a:p>
            <a:pPr lvl="1">
              <a:spcBef>
                <a:spcPct val="55000"/>
              </a:spcBef>
              <a:buClr>
                <a:srgbClr val="949EAA"/>
              </a:buClr>
              <a:buFont typeface="Wingdings" panose="05000000000000000000" pitchFamily="2" charset="2"/>
              <a:buChar char="v"/>
            </a:pPr>
            <a:r>
              <a:rPr lang="de-CH" altLang="de-DE" dirty="0"/>
              <a:t>kann während der Arbeitszeit in Anspruch genommen werden</a:t>
            </a:r>
          </a:p>
          <a:p>
            <a:pPr lvl="1">
              <a:spcBef>
                <a:spcPct val="55000"/>
              </a:spcBef>
              <a:buClr>
                <a:srgbClr val="949EAA"/>
              </a:buClr>
              <a:buFont typeface="Wingdings" panose="05000000000000000000" pitchFamily="2" charset="2"/>
              <a:buChar char="v"/>
            </a:pPr>
            <a:endParaRPr lang="de-CH" altLang="de-DE" b="1" dirty="0" smtClean="0"/>
          </a:p>
          <a:p>
            <a:pPr lvl="1">
              <a:spcBef>
                <a:spcPct val="55000"/>
              </a:spcBef>
              <a:buClr>
                <a:srgbClr val="949EAA"/>
              </a:buClr>
              <a:buNone/>
            </a:pPr>
            <a:r>
              <a:rPr lang="de-CH" altLang="de-DE" b="1" dirty="0" smtClean="0"/>
              <a:t>Die </a:t>
            </a:r>
            <a:r>
              <a:rPr lang="de-CH" altLang="de-DE" b="1" dirty="0"/>
              <a:t>Beratungsgespräche…</a:t>
            </a:r>
          </a:p>
          <a:p>
            <a:pPr lvl="1">
              <a:spcBef>
                <a:spcPct val="55000"/>
              </a:spcBef>
              <a:buClr>
                <a:srgbClr val="949EAA"/>
              </a:buClr>
              <a:buFont typeface="Wingdings" panose="05000000000000000000" pitchFamily="2" charset="2"/>
              <a:buChar char="v"/>
            </a:pPr>
            <a:r>
              <a:rPr lang="de-CH" altLang="de-DE" dirty="0"/>
              <a:t>werden vertraulich geführt und unterliegen der Schweigepflicht</a:t>
            </a:r>
          </a:p>
          <a:p>
            <a:pPr marL="1588" lvl="1" indent="0">
              <a:buClr>
                <a:schemeClr val="bg1">
                  <a:lumMod val="65000"/>
                </a:schemeClr>
              </a:buClr>
              <a:buSzPct val="110000"/>
              <a:buNone/>
              <a:tabLst>
                <a:tab pos="7899400" algn="r"/>
              </a:tabLst>
            </a:pPr>
            <a:endParaRPr lang="de-DE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5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Team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828267" y="2436852"/>
            <a:ext cx="4034548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de-DE" sz="1600" dirty="0"/>
              <a:t>BT </a:t>
            </a:r>
            <a:r>
              <a:rPr lang="de-CH" altLang="de-DE" sz="1600" dirty="0" smtClean="0"/>
              <a:t>HQ (Zug</a:t>
            </a:r>
            <a:r>
              <a:rPr lang="de-CH" altLang="de-DE" sz="1600" dirty="0"/>
              <a:t>, Zürich, </a:t>
            </a:r>
            <a:r>
              <a:rPr lang="de-CH" altLang="de-DE" sz="1600" dirty="0" smtClean="0"/>
              <a:t>Altenrhein)  </a:t>
            </a:r>
            <a:br>
              <a:rPr lang="de-CH" altLang="de-DE" sz="1600" dirty="0" smtClean="0"/>
            </a:br>
            <a:r>
              <a:rPr lang="de-CH" altLang="de-DE" sz="1600" b="1" dirty="0" smtClean="0"/>
              <a:t>Pia </a:t>
            </a:r>
            <a:r>
              <a:rPr lang="de-CH" altLang="de-DE" sz="1600" b="1" dirty="0"/>
              <a:t>Schuler </a:t>
            </a:r>
            <a:endParaRPr lang="de-CH" altLang="de-DE" sz="1600" b="1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CH" altLang="de-DE" sz="16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de-DE" sz="1600" dirty="0" smtClean="0"/>
              <a:t>RC-CH (Zürich, Wallisellen) </a:t>
            </a:r>
            <a:r>
              <a:rPr lang="de-CH" altLang="de-DE" sz="1600" dirty="0"/>
              <a:t/>
            </a:r>
            <a:br>
              <a:rPr lang="de-CH" altLang="de-DE" sz="1600" dirty="0"/>
            </a:br>
            <a:r>
              <a:rPr lang="de-CH" altLang="de-DE" sz="1600" dirty="0" smtClean="0"/>
              <a:t>Kanton Zürich:</a:t>
            </a:r>
            <a:br>
              <a:rPr lang="de-CH" altLang="de-DE" sz="1600" dirty="0" smtClean="0"/>
            </a:br>
            <a:r>
              <a:rPr lang="de-CH" altLang="de-DE" sz="1600" b="1" dirty="0" smtClean="0"/>
              <a:t>Esther Kupferschmied</a:t>
            </a:r>
          </a:p>
          <a:p>
            <a:pPr eaLnBrk="1" hangingPunct="1"/>
            <a:endParaRPr lang="de-CH" altLang="de-DE" sz="1600" dirty="0" smtClean="0"/>
          </a:p>
          <a:p>
            <a:pPr eaLnBrk="1" hangingPunct="1"/>
            <a:r>
              <a:rPr lang="de-CH" altLang="de-DE" sz="1600" dirty="0"/>
              <a:t>RC-CH </a:t>
            </a:r>
            <a:r>
              <a:rPr lang="de-CH" altLang="de-DE" sz="1600" dirty="0" smtClean="0"/>
              <a:t>(Deutsch-Schweiz, Ticino)</a:t>
            </a:r>
            <a:r>
              <a:rPr lang="de-CH" altLang="de-DE" sz="1600" dirty="0"/>
              <a:t/>
            </a:r>
            <a:br>
              <a:rPr lang="de-CH" altLang="de-DE" sz="1600" dirty="0"/>
            </a:br>
            <a:r>
              <a:rPr lang="de-CH" altLang="de-DE" sz="1600" b="1" dirty="0" smtClean="0"/>
              <a:t>Lara Elia </a:t>
            </a:r>
          </a:p>
          <a:p>
            <a:pPr eaLnBrk="1" hangingPunct="1"/>
            <a:endParaRPr lang="de-CH" altLang="de-DE" sz="1600" b="1" dirty="0" smtClean="0"/>
          </a:p>
          <a:p>
            <a:pPr eaLnBrk="1" hangingPunct="1"/>
            <a:r>
              <a:rPr lang="de-CH" altLang="de-DE" sz="1600" dirty="0"/>
              <a:t>RC-CH </a:t>
            </a:r>
            <a:r>
              <a:rPr lang="de-CH" altLang="de-DE" sz="1600" dirty="0" smtClean="0"/>
              <a:t>(Suisse </a:t>
            </a:r>
            <a:r>
              <a:rPr lang="de-CH" altLang="de-DE" sz="1600" dirty="0" err="1" smtClean="0"/>
              <a:t>Romande</a:t>
            </a:r>
            <a:r>
              <a:rPr lang="de-CH" altLang="de-DE" sz="1600" dirty="0" smtClean="0"/>
              <a:t>)</a:t>
            </a:r>
            <a:r>
              <a:rPr lang="de-CH" altLang="de-DE" sz="1600" dirty="0"/>
              <a:t/>
            </a:r>
            <a:br>
              <a:rPr lang="de-CH" altLang="de-DE" sz="1600" dirty="0"/>
            </a:br>
            <a:r>
              <a:rPr lang="de-CH" altLang="de-DE" sz="1600" b="1" dirty="0" smtClean="0"/>
              <a:t>Geraldine </a:t>
            </a:r>
            <a:r>
              <a:rPr lang="de-CH" altLang="de-DE" sz="1600" b="1" dirty="0" err="1" smtClean="0"/>
              <a:t>Montani</a:t>
            </a:r>
            <a:endParaRPr lang="de-CH" altLang="de-DE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" y="2195450"/>
            <a:ext cx="7588793" cy="353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9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CH" dirty="0" smtClean="0"/>
              <a:t>Statistik 2016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4294967295"/>
          </p:nvPr>
        </p:nvSpPr>
        <p:spPr>
          <a:xfrm>
            <a:off x="627062" y="1412874"/>
            <a:ext cx="5616575" cy="4752976"/>
          </a:xfrm>
        </p:spPr>
        <p:txBody>
          <a:bodyPr/>
          <a:lstStyle/>
          <a:p>
            <a:r>
              <a:rPr lang="de-CH" b="1" dirty="0" smtClean="0"/>
              <a:t>Siemens Schweiz AG (RC-CH und BT HQ):   </a:t>
            </a:r>
          </a:p>
          <a:p>
            <a:r>
              <a:rPr lang="de-CH" dirty="0" smtClean="0"/>
              <a:t>Total Mitarbeitende ca. 4900</a:t>
            </a:r>
          </a:p>
          <a:p>
            <a:endParaRPr lang="de-CH" dirty="0"/>
          </a:p>
          <a:p>
            <a:r>
              <a:rPr lang="de-CH" dirty="0" smtClean="0"/>
              <a:t>Mitarbeitende mit Suchtproblem in der Beratung bei der Sozialberatung 5</a:t>
            </a:r>
          </a:p>
          <a:p>
            <a:endParaRPr lang="de-CH" b="1" dirty="0"/>
          </a:p>
          <a:p>
            <a:endParaRPr lang="de-CH" b="1" dirty="0" smtClean="0"/>
          </a:p>
          <a:p>
            <a:r>
              <a:rPr lang="de-CH" b="1" dirty="0" smtClean="0"/>
              <a:t>HQ Building Technologies Division, Zug: </a:t>
            </a:r>
          </a:p>
          <a:p>
            <a:r>
              <a:rPr lang="de-CH" dirty="0" smtClean="0"/>
              <a:t>(Produktion</a:t>
            </a:r>
            <a:r>
              <a:rPr lang="de-CH" dirty="0"/>
              <a:t>, Entwicklung, Division </a:t>
            </a:r>
            <a:r>
              <a:rPr lang="de-CH" dirty="0" err="1"/>
              <a:t>Functions</a:t>
            </a:r>
            <a:r>
              <a:rPr lang="de-CH" dirty="0"/>
              <a:t>, </a:t>
            </a:r>
            <a:endParaRPr lang="de-CH" dirty="0" smtClean="0"/>
          </a:p>
          <a:p>
            <a:r>
              <a:rPr lang="de-CH" dirty="0" smtClean="0"/>
              <a:t>Corporate </a:t>
            </a:r>
            <a:r>
              <a:rPr lang="de-CH" dirty="0" err="1"/>
              <a:t>Functions</a:t>
            </a:r>
            <a:r>
              <a:rPr lang="de-CH" dirty="0"/>
              <a:t>)</a:t>
            </a:r>
          </a:p>
          <a:p>
            <a:r>
              <a:rPr lang="de-CH" dirty="0" smtClean="0"/>
              <a:t>Total Mitarbeitende ca. 1800</a:t>
            </a:r>
          </a:p>
          <a:p>
            <a:endParaRPr lang="de-CH" dirty="0"/>
          </a:p>
          <a:p>
            <a:r>
              <a:rPr lang="de-CH" dirty="0" smtClean="0"/>
              <a:t>Mitarbeitende mit Suchtproblem in der Beratung bei der Sozialberatung 2</a:t>
            </a:r>
          </a:p>
          <a:p>
            <a:endParaRPr lang="de-CH" b="1" dirty="0"/>
          </a:p>
          <a:p>
            <a:endParaRPr lang="de-CH" b="1" dirty="0" smtClean="0"/>
          </a:p>
          <a:p>
            <a:endParaRPr lang="de-CH" b="1" dirty="0" smtClean="0"/>
          </a:p>
          <a:p>
            <a:endParaRPr lang="de-CH" b="1" dirty="0" smtClean="0"/>
          </a:p>
          <a:p>
            <a:endParaRPr lang="de-CH" b="1" dirty="0"/>
          </a:p>
          <a:p>
            <a:endParaRPr lang="de-CH" b="1" dirty="0" smtClean="0"/>
          </a:p>
          <a:p>
            <a:endParaRPr lang="de-CH" b="1" dirty="0"/>
          </a:p>
          <a:p>
            <a:endParaRPr lang="de-CH" b="1" dirty="0" smtClean="0"/>
          </a:p>
          <a:p>
            <a:endParaRPr lang="de-CH" b="1" dirty="0"/>
          </a:p>
          <a:p>
            <a:endParaRPr lang="de-CH" b="1" dirty="0"/>
          </a:p>
          <a:p>
            <a:endParaRPr lang="de-CH" dirty="0"/>
          </a:p>
          <a:p>
            <a:endParaRPr lang="de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271" y="1416050"/>
            <a:ext cx="5022850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feil nach unten 3"/>
          <p:cNvSpPr/>
          <p:nvPr/>
        </p:nvSpPr>
        <p:spPr bwMode="auto">
          <a:xfrm rot="17943688" flipH="1">
            <a:off x="914599" y="2996952"/>
            <a:ext cx="216024" cy="360040"/>
          </a:xfrm>
          <a:prstGeom prst="downArrow">
            <a:avLst/>
          </a:prstGeom>
          <a:solidFill>
            <a:srgbClr val="EB780A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CH" sz="1800" b="1" dirty="0" err="1" smtClean="0">
              <a:solidFill>
                <a:srgbClr val="EB78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5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25" y="1414800"/>
            <a:ext cx="12196800" cy="544320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Arbeitssicherheit / Prävention / Früherkennung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8316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err="1" smtClean="0"/>
              <a:t>Health</a:t>
            </a:r>
            <a:r>
              <a:rPr lang="de-CH" dirty="0" smtClean="0"/>
              <a:t> Management</a:t>
            </a:r>
            <a:endParaRPr lang="de-CH" dirty="0"/>
          </a:p>
        </p:txBody>
      </p:sp>
      <p:sp>
        <p:nvSpPr>
          <p:cNvPr id="27" name="Inhaltsplatzhalter 17"/>
          <p:cNvSpPr txBox="1">
            <a:spLocks/>
          </p:cNvSpPr>
          <p:nvPr/>
        </p:nvSpPr>
        <p:spPr>
          <a:xfrm>
            <a:off x="6984337" y="1802582"/>
            <a:ext cx="4878478" cy="378665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1E50"/>
              </a:buClr>
              <a:buFont typeface="Wingdings" pitchFamily="2" charset="2"/>
              <a:buChar char="§"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8775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1E50"/>
              </a:buClr>
              <a:buFont typeface="Wingdings" pitchFamily="2" charset="2"/>
              <a:buChar char="§"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8163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1E50"/>
              </a:buClr>
              <a:buFont typeface="Wingdings" pitchFamily="2" charset="2"/>
              <a:buChar char="§"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75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1E50"/>
              </a:buClr>
              <a:buFont typeface="Wingdings" pitchFamily="2" charset="2"/>
              <a:buChar char="§"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de-DE" sz="1400" kern="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400" kern="0" dirty="0" smtClean="0"/>
              <a:t>Fokus auf die Anforderungen an die Förderung allgemeiner Gesundheitsfaktoren, die </a:t>
            </a:r>
            <a:r>
              <a:rPr lang="de-DE" sz="1400" b="1" kern="0" dirty="0" smtClean="0"/>
              <a:t>über Gesetze </a:t>
            </a:r>
            <a:r>
              <a:rPr lang="de-DE" sz="1400" kern="0" dirty="0" smtClean="0"/>
              <a:t>hinausgehen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400" kern="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400" kern="0" dirty="0" smtClean="0"/>
              <a:t>Ausrichtung der Gesundheitsaktivitäten auf die Anforderungen der </a:t>
            </a:r>
            <a:r>
              <a:rPr lang="de-DE" sz="1400" b="1" kern="0" dirty="0" smtClean="0"/>
              <a:t>heutigen Arbeitswelt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kern="0" dirty="0" smtClean="0"/>
          </a:p>
          <a:p>
            <a:endParaRPr lang="de-DE" sz="1400" b="1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kern="0" dirty="0" smtClean="0"/>
          </a:p>
        </p:txBody>
      </p:sp>
      <p:sp>
        <p:nvSpPr>
          <p:cNvPr id="29" name="Rechteck 28"/>
          <p:cNvSpPr/>
          <p:nvPr/>
        </p:nvSpPr>
        <p:spPr bwMode="auto">
          <a:xfrm>
            <a:off x="431597" y="5661249"/>
            <a:ext cx="11623341" cy="4320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de-DE" sz="1000" dirty="0" smtClean="0">
                <a:solidFill>
                  <a:schemeClr val="tx1"/>
                </a:solidFill>
              </a:rPr>
              <a:t>*EAP: Employee Assistance </a:t>
            </a:r>
            <a:r>
              <a:rPr lang="de-DE" sz="1000" dirty="0" err="1" smtClean="0">
                <a:solidFill>
                  <a:schemeClr val="tx1"/>
                </a:solidFill>
              </a:rPr>
              <a:t>Program</a:t>
            </a:r>
            <a:r>
              <a:rPr lang="de-DE" sz="1000" dirty="0" smtClean="0">
                <a:solidFill>
                  <a:schemeClr val="tx1"/>
                </a:solidFill>
              </a:rPr>
              <a:t>: Sozialberatung  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143414" y="1556792"/>
            <a:ext cx="6936984" cy="3788456"/>
            <a:chOff x="35496" y="1700808"/>
            <a:chExt cx="5904160" cy="4286572"/>
          </a:xfrm>
        </p:grpSpPr>
        <p:sp>
          <p:nvSpPr>
            <p:cNvPr id="6" name="Gleichschenkliges Dreieck 5"/>
            <p:cNvSpPr/>
            <p:nvPr/>
          </p:nvSpPr>
          <p:spPr bwMode="auto">
            <a:xfrm>
              <a:off x="35496" y="1700808"/>
              <a:ext cx="5904160" cy="122403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de-DE" sz="18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" name="Rechteck 6"/>
            <p:cNvSpPr/>
            <p:nvPr/>
          </p:nvSpPr>
          <p:spPr bwMode="auto">
            <a:xfrm>
              <a:off x="323032" y="2924847"/>
              <a:ext cx="2160240" cy="26642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de-DE" sz="18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3275360" y="2924847"/>
              <a:ext cx="2160240" cy="26642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de-DE" sz="18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35496" y="5447172"/>
              <a:ext cx="5904160" cy="5402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de-DE" sz="1600" b="1" dirty="0">
                  <a:solidFill>
                    <a:srgbClr val="005F87"/>
                  </a:solidFill>
                </a:rPr>
                <a:t>Healthy Leadership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971104" y="2348783"/>
              <a:ext cx="4231545" cy="7200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de-DE" sz="2000" b="1" dirty="0" err="1" smtClean="0">
                  <a:solidFill>
                    <a:srgbClr val="005F87"/>
                  </a:solidFill>
                </a:rPr>
                <a:t>Health</a:t>
              </a:r>
              <a:r>
                <a:rPr lang="de-DE" sz="2000" b="1" dirty="0" smtClean="0">
                  <a:solidFill>
                    <a:srgbClr val="005F87"/>
                  </a:solidFill>
                </a:rPr>
                <a:t> Management</a:t>
              </a:r>
              <a:endParaRPr lang="de-DE" sz="1400" b="1" dirty="0" smtClean="0">
                <a:solidFill>
                  <a:srgbClr val="005F87"/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367499" y="3356895"/>
              <a:ext cx="1971757" cy="7200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de-DE" sz="1200" b="1" dirty="0" smtClean="0">
                  <a:solidFill>
                    <a:srgbClr val="005F87"/>
                  </a:solidFill>
                </a:rPr>
                <a:t>Arbeitssicherheit / Gesundheitsschutz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3347368" y="3356895"/>
              <a:ext cx="1971757" cy="7200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de-DE" sz="1200" b="1" dirty="0" smtClean="0">
                  <a:solidFill>
                    <a:srgbClr val="005F87"/>
                  </a:solidFill>
                </a:rPr>
                <a:t>Gesundheits-förderung</a:t>
              </a:r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1907208" y="4251313"/>
              <a:ext cx="3262594" cy="1193910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de-DE" sz="18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938177" y="4350246"/>
              <a:ext cx="2137383" cy="944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5000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5000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5000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5000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95250" indent="-95250" eaLnBrk="1" hangingPunct="1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de-CH" altLang="de-DE" sz="1050" dirty="0" smtClean="0">
                  <a:solidFill>
                    <a:srgbClr val="005F87"/>
                  </a:solidFill>
                  <a:latin typeface="Arial" pitchFamily="34" charset="0"/>
                </a:rPr>
                <a:t>Psychische </a:t>
              </a:r>
              <a:r>
                <a:rPr lang="de-CH" altLang="de-DE" sz="1050" dirty="0">
                  <a:solidFill>
                    <a:srgbClr val="005F87"/>
                  </a:solidFill>
                  <a:latin typeface="Arial" pitchFamily="34" charset="0"/>
                </a:rPr>
                <a:t>Gesundheit</a:t>
              </a:r>
            </a:p>
            <a:p>
              <a:pPr marL="95250" indent="-95250" eaLnBrk="1" hangingPunct="1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de-CH" altLang="de-DE" sz="1050" dirty="0">
                  <a:solidFill>
                    <a:srgbClr val="005F87"/>
                  </a:solidFill>
                  <a:latin typeface="Arial" pitchFamily="34" charset="0"/>
                </a:rPr>
                <a:t>Bewegungsförderung</a:t>
              </a:r>
            </a:p>
            <a:p>
              <a:pPr marL="95250" indent="-95250" eaLnBrk="1" hangingPunct="1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de-CH" altLang="de-DE" sz="1050" dirty="0">
                  <a:solidFill>
                    <a:srgbClr val="005F87"/>
                  </a:solidFill>
                  <a:latin typeface="Arial" pitchFamily="34" charset="0"/>
                </a:rPr>
                <a:t>Gesunde Ernährung</a:t>
              </a:r>
            </a:p>
            <a:p>
              <a:pPr marL="95250" indent="-95250" eaLnBrk="1" hangingPunct="1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de-CH" altLang="de-DE" sz="1050" dirty="0">
                  <a:solidFill>
                    <a:srgbClr val="005F87"/>
                  </a:solidFill>
                  <a:latin typeface="Arial" pitchFamily="34" charset="0"/>
                </a:rPr>
                <a:t>Medizinische Betreuung</a:t>
              </a:r>
              <a:endParaRPr lang="en-US" altLang="de-DE" sz="1050" dirty="0">
                <a:solidFill>
                  <a:srgbClr val="005F87"/>
                </a:solidFill>
                <a:latin typeface="Arial" pitchFamily="34" charset="0"/>
              </a:endParaRPr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1134803" y="3961042"/>
              <a:ext cx="360040" cy="1484182"/>
            </a:xfrm>
            <a:prstGeom prst="rect">
              <a:avLst/>
            </a:pr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de-DE" sz="1200" b="1" dirty="0">
                  <a:solidFill>
                    <a:srgbClr val="005F87"/>
                  </a:solidFill>
                  <a:latin typeface="Arial" pitchFamily="34" charset="0"/>
                  <a:ea typeface="ＭＳ Ｐゴシック" charset="-128"/>
                </a:rPr>
                <a:t>Prävention</a:t>
              </a:r>
            </a:p>
          </p:txBody>
        </p:sp>
        <p:sp>
          <p:nvSpPr>
            <p:cNvPr id="16" name="Rechteck 15"/>
            <p:cNvSpPr/>
            <p:nvPr/>
          </p:nvSpPr>
          <p:spPr bwMode="auto">
            <a:xfrm>
              <a:off x="1523418" y="3961041"/>
              <a:ext cx="360040" cy="1484183"/>
            </a:xfrm>
            <a:prstGeom prst="rect">
              <a:avLst/>
            </a:pr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vert270" wrap="square" lIns="108000" tIns="54000" rIns="108000" bIns="54000" numCol="1" spcCol="72000" rtlCol="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de-DE" sz="1200" b="1" dirty="0" smtClean="0">
                  <a:solidFill>
                    <a:srgbClr val="005F87"/>
                  </a:solidFill>
                  <a:latin typeface="Arial" pitchFamily="34" charset="0"/>
                  <a:ea typeface="ＭＳ Ｐゴシック" charset="-128"/>
                </a:rPr>
                <a:t>EAP*</a:t>
              </a:r>
              <a:endParaRPr lang="de-DE" sz="1200" b="1" dirty="0">
                <a:solidFill>
                  <a:srgbClr val="005F87"/>
                </a:solidFill>
                <a:latin typeface="Arial" pitchFamily="34" charset="0"/>
                <a:ea typeface="ＭＳ Ｐゴシック" charset="-128"/>
              </a:endParaRP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1907387" y="3961041"/>
              <a:ext cx="3262594" cy="284560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marL="95250" indent="-95250" eaLnBrk="1" hangingPunct="1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endParaRPr lang="de-CH" altLang="de-DE" sz="1400" dirty="0">
                <a:solidFill>
                  <a:srgbClr val="005F87"/>
                </a:solidFill>
                <a:latin typeface="Arial" pitchFamily="34" charset="0"/>
              </a:endParaRP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2953035" y="3961041"/>
              <a:ext cx="2137383" cy="273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5000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5000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5000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5000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95250" indent="-95250" eaLnBrk="1" hangingPunct="1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de-CH" altLang="de-DE" sz="1050" dirty="0">
                  <a:solidFill>
                    <a:srgbClr val="005F87"/>
                  </a:solidFill>
                  <a:latin typeface="Arial" pitchFamily="34" charset="0"/>
                </a:rPr>
                <a:t>Gesunde Arbeitswelt</a:t>
              </a:r>
            </a:p>
          </p:txBody>
        </p:sp>
        <p:pic>
          <p:nvPicPr>
            <p:cNvPr id="20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181" b="29154"/>
            <a:stretch/>
          </p:blipFill>
          <p:spPr bwMode="auto">
            <a:xfrm>
              <a:off x="2032018" y="3980681"/>
              <a:ext cx="635317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05" r="26259"/>
            <a:stretch/>
          </p:blipFill>
          <p:spPr bwMode="auto">
            <a:xfrm>
              <a:off x="2130504" y="4452271"/>
              <a:ext cx="400196" cy="75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hteck 21"/>
            <p:cNvSpPr/>
            <p:nvPr/>
          </p:nvSpPr>
          <p:spPr bwMode="auto">
            <a:xfrm>
              <a:off x="323032" y="2925679"/>
              <a:ext cx="2160239" cy="2818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de-DE" sz="1400" b="1" dirty="0" smtClean="0">
                  <a:solidFill>
                    <a:schemeClr val="bg1"/>
                  </a:solidFill>
                </a:rPr>
                <a:t>Zero Harm</a:t>
              </a:r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Gleichschenkliges Dreieck 22"/>
            <p:cNvSpPr/>
            <p:nvPr/>
          </p:nvSpPr>
          <p:spPr bwMode="auto">
            <a:xfrm>
              <a:off x="1835200" y="2913804"/>
              <a:ext cx="1296144" cy="288032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de-DE" sz="18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" name="Rechteck 23"/>
            <p:cNvSpPr/>
            <p:nvPr/>
          </p:nvSpPr>
          <p:spPr bwMode="auto">
            <a:xfrm>
              <a:off x="2530700" y="2924847"/>
              <a:ext cx="2904900" cy="2827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de-DE" sz="1400" b="1" dirty="0">
                  <a:solidFill>
                    <a:srgbClr val="005F87"/>
                  </a:solidFill>
                </a:rPr>
                <a:t>Healthy @ Siemens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04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VERSION" val="4.1.2.0"/>
  <p:tag name="CDT_CREATORVERSION" val="4.1.2.0"/>
  <p:tag name="CDT_TEMPLATEVERSION" val="2.0.0"/>
  <p:tag name="CDT_FONTSET" val="Arial"/>
  <p:tag name="CDT_CUSTOMER" val="Siemens_2016_16x9"/>
  <p:tag name="CDT_CUSTOMER_NAME" val="Siemens AG (Corporate Design Update 2016)"/>
  <p:tag name="CDT_LANGUAGE" val="10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66,85"/>
  <p:tag name="CDT_PROT_WIDTH" val="593,65"/>
  <p:tag name="CDT_PROT_HEIGHT" val="374,25"/>
  <p:tag name="CDT_DELETE_ONEVENT_NEWPRES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06,1349"/>
  <p:tag name="CDT_PROT_HEIGHT" val="374,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DELETE_ONEVENT_NEWPRES" val="False"/>
  <p:tag name="CDT_PROT" val="2"/>
  <p:tag name="CDT_PROT_TOP" val="111,25"/>
  <p:tag name="CDT_PROT_LEFT" val="366,85"/>
  <p:tag name="CDT_PROT_WIDTH" val="593,65"/>
  <p:tag name="CDT_PROT_HEIGHT" val="374,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83,5"/>
  <p:tag name="CDT_PROT_HEIGHT" val="374,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44,125"/>
  <p:tag name="CDT_PROT_WIDTH" val="283,4646"/>
  <p:tag name="CDT_PROT_HEIGHT" val="374,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  <p:tag name="SIEMENSSHAPE" val="Copyrigh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639,0355"/>
  <p:tag name="CDT_PROT_WIDTH" val="283,4646"/>
  <p:tag name="CDT_PROT_HEIGHT" val="374,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66,85"/>
  <p:tag name="CDT_PROT_WIDTH" val="593,65"/>
  <p:tag name="CDT_PROT_HEIGHT" val="374,25"/>
  <p:tag name="CDT_DELETE_ONEVENT_NEWPRES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IEMENSSHAPE" val="Copyrigh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IEMENSSHAPE" val="DIVISIONUR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Image + Index/Contact"/>
  <p:tag name="CDT_LAYOUT_TYPE" val="32"/>
  <p:tag name="CDT_ORIGINAL_DESIGNS_NAME" val="Siemens 2013 – 16:9"/>
  <p:tag name="CDT_ORIGINAL_MASTERS_NAME" val="Image + Index/Contact"/>
  <p:tag name="CDT_ORIGINAL_LAYOUT_TYPE" val="3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wKbrsgck.5RfJNScaA9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NAVBARONTHISSLIDE" val="True"/>
  <p:tag name="CDT_INTERSECT_SLIDE" val="False"/>
  <p:tag name="CDT_DESIGNS_NAME" val="Siemens 2013 – 16:9"/>
  <p:tag name="CDT_MASTERS_NAME" val="One object (small) + Navigation"/>
  <p:tag name="CDT_LAYOUT_TYPE" val="32"/>
  <p:tag name="CDT_ORIGINAL_DESIGNS_NAME" val="Siemens 2013 – 16:9"/>
  <p:tag name="CDT_ORIGINAL_MASTERS_NAME" val="One object (small) + Navigation"/>
  <p:tag name="CDT_ORIGINAL_LAYOUT_TYPE" val="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  <p:tag name="SIEMENSSHAPE" val="Da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NAVBARONTHISSLIDE" val="True"/>
  <p:tag name="CDT_INTERSECT_SLIDE" val="False"/>
  <p:tag name="CDT_DESIGNS_NAME" val="Siemens 2013 – 16:9"/>
  <p:tag name="CDT_MASTERS_NAME" val="One object (small) + Navigation"/>
  <p:tag name="CDT_LAYOUT_TYPE" val="32"/>
  <p:tag name="CDT_ORIGINAL_DESIGNS_NAME" val="Siemens 2013 – 16:9"/>
  <p:tag name="CDT_ORIGINAL_MASTERS_NAME" val="One object (small) + Navigation"/>
  <p:tag name="CDT_ORIGINAL_LAYOUT_TYPE" val="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  <p:tag name="SIEMENSSHAPE" val="Divisi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heme/theme1.xml><?xml version="1.0" encoding="utf-8"?>
<a:theme xmlns:a="http://schemas.openxmlformats.org/drawingml/2006/main" name="DEU_Standard_16x9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b="1" dirty="0" err="1" smtClean="0">
            <a:solidFill>
              <a:schemeClr val="tx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200" dirty="0" smtClean="0">
            <a:solidFill>
              <a:schemeClr val="tx1"/>
            </a:solidFill>
          </a:defRPr>
        </a:defPPr>
      </a:lstStyle>
    </a:tx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  <a:extLst>
    <a:ext uri="{05A4C25C-085E-4340-85A3-A5531E510DB2}">
      <thm15:themeFamily xmlns:thm15="http://schemas.microsoft.com/office/thememl/2012/main" xmlns="" name="PP_Vorlage_16 9_Lang_V14_rog.potx" id="{04AA201F-A63A-4510-A7C9-3DFDE551EDF8}" vid="{0ECE43AE-4518-411D-B8C1-C814913E3BCC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4ppTags>
  <Name>Two rows + Navigation</Name>
  <PpLayout>32</PpLayout>
  <Index>21</Index>
</p4ppTags>
</file>

<file path=customXml/item10.xml><?xml version="1.0" encoding="utf-8"?>
<p4ppTags>
  <Name>One object (small)</Name>
  <PpLayout>16</PpLayout>
  <Index>11</Index>
</p4ppTags>
</file>

<file path=customXml/item11.xml><?xml version="1.0" encoding="utf-8"?>
<p4ppTags>
  <Name>Two columns</Name>
  <PpLayout>29</PpLayout>
  <Index>12</Index>
</p4ppTags>
</file>

<file path=customXml/item12.xml><?xml version="1.0" encoding="utf-8"?>
<p4ppTags>
  <Name>Free Content</Name>
  <PpLayout>11</PpLayout>
  <Index>9</Index>
</p4ppTags>
</file>

<file path=customXml/item13.xml><?xml version="1.0" encoding="utf-8"?>
<p4ppTags>
  <Name>Text + Index</Name>
  <PpLayout>32</PpLayout>
  <Index>8</Index>
</p4ppTags>
</file>

<file path=customXml/item14.xml><?xml version="1.0" encoding="utf-8"?>
<p4ppTags>
  <Name>One object (large) + Navigation</Name>
  <PpLayout>32</PpLayout>
  <Index>17</Index>
</p4ppTags>
</file>

<file path=customXml/item15.xml><?xml version="1.0" encoding="utf-8"?>
<p4ppTags>
  <Name>Four objects</Name>
  <PpLayout>24</PpLayout>
  <Index>15</Index>
</p4ppTags>
</file>

<file path=customXml/item16.xml><?xml version="1.0" encoding="utf-8"?>
<p4ppTags>
  <Name>One object (small) + Navigation</Name>
  <PpLayout>32</PpLayout>
  <Index>18</Index>
</p4ppTags>
</file>

<file path=customXml/item2.xml><?xml version="1.0" encoding="utf-8"?>
<p4ppTags>
  <Name>Four objects + Navigation</Name>
  <PpLayout>32</PpLayout>
  <Index>22</Index>
</p4ppTags>
</file>

<file path=customXml/item3.xml><?xml version="1.0" encoding="utf-8"?>
<p4ppTags>
  <Name>One object (large)</Name>
  <PpLayout>16</PpLayout>
  <Index>10</Index>
</p4ppTags>
</file>

<file path=customXml/item4.xml><?xml version="1.0" encoding="utf-8"?>
<p4ppTags>
  <Name>Free Content + Navigation</Name>
  <PpLayout>32</PpLayout>
  <Index>16</Index>
</p4ppTags>
</file>

<file path=customXml/item5.xml><?xml version="1.0" encoding="utf-8"?>
<p4ppTags>
  <Name>Two columns + Navigation</Name>
  <PpLayout>32</PpLayout>
  <Index>19</Index>
</p4ppTags>
</file>

<file path=customXml/item6.xml><?xml version="1.0" encoding="utf-8"?>
<p4ppTags>
  <Name>Two rows</Name>
  <PpLayout>32</PpLayout>
  <Index>13</Index>
</p4ppTags>
</file>

<file path=customXml/item7.xml><?xml version="1.0" encoding="utf-8"?>
<p4ppTags>
  <Name>Three columns</Name>
  <PpLayout>32</PpLayout>
  <Index>14</Index>
</p4ppTags>
</file>

<file path=customXml/item8.xml><?xml version="1.0" encoding="utf-8"?>
<p4ppTags>
  <Name>Three columns + Navigation</Name>
  <PpLayout>32</PpLayout>
  <Index>20</Index>
</p4ppTags>
</file>

<file path=customXml/item9.xml><?xml version="1.0" encoding="utf-8"?>
<p4ppTags/>
</file>

<file path=customXml/itemProps1.xml><?xml version="1.0" encoding="utf-8"?>
<ds:datastoreItem xmlns:ds="http://schemas.openxmlformats.org/officeDocument/2006/customXml" ds:itemID="{6C79E4F8-DCFB-483C-880A-AEEC6AAFC838}">
  <ds:schemaRefs/>
</ds:datastoreItem>
</file>

<file path=customXml/itemProps10.xml><?xml version="1.0" encoding="utf-8"?>
<ds:datastoreItem xmlns:ds="http://schemas.openxmlformats.org/officeDocument/2006/customXml" ds:itemID="{1618AA06-B22E-4D19-9680-0D7830426729}">
  <ds:schemaRefs/>
</ds:datastoreItem>
</file>

<file path=customXml/itemProps11.xml><?xml version="1.0" encoding="utf-8"?>
<ds:datastoreItem xmlns:ds="http://schemas.openxmlformats.org/officeDocument/2006/customXml" ds:itemID="{1666F4C2-68F5-4840-A44A-1A646C0925A1}">
  <ds:schemaRefs/>
</ds:datastoreItem>
</file>

<file path=customXml/itemProps12.xml><?xml version="1.0" encoding="utf-8"?>
<ds:datastoreItem xmlns:ds="http://schemas.openxmlformats.org/officeDocument/2006/customXml" ds:itemID="{D8097D0C-BE3E-4AEC-9593-65CFCCB19297}">
  <ds:schemaRefs/>
</ds:datastoreItem>
</file>

<file path=customXml/itemProps13.xml><?xml version="1.0" encoding="utf-8"?>
<ds:datastoreItem xmlns:ds="http://schemas.openxmlformats.org/officeDocument/2006/customXml" ds:itemID="{7E35FEDB-1F0E-4D67-A313-4AC59C26FF29}">
  <ds:schemaRefs/>
</ds:datastoreItem>
</file>

<file path=customXml/itemProps14.xml><?xml version="1.0" encoding="utf-8"?>
<ds:datastoreItem xmlns:ds="http://schemas.openxmlformats.org/officeDocument/2006/customXml" ds:itemID="{B27F640E-84DF-4F97-BC70-D045F1E6594F}">
  <ds:schemaRefs/>
</ds:datastoreItem>
</file>

<file path=customXml/itemProps15.xml><?xml version="1.0" encoding="utf-8"?>
<ds:datastoreItem xmlns:ds="http://schemas.openxmlformats.org/officeDocument/2006/customXml" ds:itemID="{1581BFFB-B4CE-47A8-BE77-DC1339B1E5A7}">
  <ds:schemaRefs/>
</ds:datastoreItem>
</file>

<file path=customXml/itemProps16.xml><?xml version="1.0" encoding="utf-8"?>
<ds:datastoreItem xmlns:ds="http://schemas.openxmlformats.org/officeDocument/2006/customXml" ds:itemID="{D9FE249F-833E-4CF0-BECB-552D01D7DC9E}">
  <ds:schemaRefs/>
</ds:datastoreItem>
</file>

<file path=customXml/itemProps2.xml><?xml version="1.0" encoding="utf-8"?>
<ds:datastoreItem xmlns:ds="http://schemas.openxmlformats.org/officeDocument/2006/customXml" ds:itemID="{EAB520BC-C6EC-457E-8AB5-55DB67C86858}">
  <ds:schemaRefs/>
</ds:datastoreItem>
</file>

<file path=customXml/itemProps3.xml><?xml version="1.0" encoding="utf-8"?>
<ds:datastoreItem xmlns:ds="http://schemas.openxmlformats.org/officeDocument/2006/customXml" ds:itemID="{80661B8B-A327-44F9-823B-4D9EE0B3EC78}">
  <ds:schemaRefs/>
</ds:datastoreItem>
</file>

<file path=customXml/itemProps4.xml><?xml version="1.0" encoding="utf-8"?>
<ds:datastoreItem xmlns:ds="http://schemas.openxmlformats.org/officeDocument/2006/customXml" ds:itemID="{7CC5F709-E74B-4E5F-A728-923D5062EBEF}">
  <ds:schemaRefs/>
</ds:datastoreItem>
</file>

<file path=customXml/itemProps5.xml><?xml version="1.0" encoding="utf-8"?>
<ds:datastoreItem xmlns:ds="http://schemas.openxmlformats.org/officeDocument/2006/customXml" ds:itemID="{D7BABA95-BFFE-422B-8591-3271669EEA88}">
  <ds:schemaRefs/>
</ds:datastoreItem>
</file>

<file path=customXml/itemProps6.xml><?xml version="1.0" encoding="utf-8"?>
<ds:datastoreItem xmlns:ds="http://schemas.openxmlformats.org/officeDocument/2006/customXml" ds:itemID="{38AB8DE4-FD9B-4166-BEC3-3F1753596133}">
  <ds:schemaRefs/>
</ds:datastoreItem>
</file>

<file path=customXml/itemProps7.xml><?xml version="1.0" encoding="utf-8"?>
<ds:datastoreItem xmlns:ds="http://schemas.openxmlformats.org/officeDocument/2006/customXml" ds:itemID="{15CF3461-70D1-4B54-AFAB-DAFDA0A238CD}">
  <ds:schemaRefs/>
</ds:datastoreItem>
</file>

<file path=customXml/itemProps8.xml><?xml version="1.0" encoding="utf-8"?>
<ds:datastoreItem xmlns:ds="http://schemas.openxmlformats.org/officeDocument/2006/customXml" ds:itemID="{85D77EE6-52B7-48BE-9EDB-748F1EBB53DE}">
  <ds:schemaRefs/>
</ds:datastoreItem>
</file>

<file path=customXml/itemProps9.xml><?xml version="1.0" encoding="utf-8"?>
<ds:datastoreItem xmlns:ds="http://schemas.openxmlformats.org/officeDocument/2006/customXml" ds:itemID="{572FBA73-6DBF-45DA-8282-9342320CFAB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713</Words>
  <Application>Microsoft Office PowerPoint</Application>
  <PresentationFormat>Benutzerdefiniert</PresentationFormat>
  <Paragraphs>221</Paragraphs>
  <Slides>21</Slides>
  <Notes>9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3" baseType="lpstr">
      <vt:lpstr>DEU_Standard_16x9</vt:lpstr>
      <vt:lpstr>think-cell Slide</vt:lpstr>
      <vt:lpstr>Interventionsmöglichkeiten </vt:lpstr>
      <vt:lpstr>PowerPoint-Präsentation</vt:lpstr>
      <vt:lpstr>sozialberatung@siemens</vt:lpstr>
      <vt:lpstr>Auftrag</vt:lpstr>
      <vt:lpstr>Rahmenbedingungen</vt:lpstr>
      <vt:lpstr>Team</vt:lpstr>
      <vt:lpstr>Statistik 2016</vt:lpstr>
      <vt:lpstr>Arbeitssicherheit / Prävention / Früherkennung</vt:lpstr>
      <vt:lpstr> Health Management</vt:lpstr>
      <vt:lpstr> Zero Harm Culture</vt:lpstr>
      <vt:lpstr>Gefährdungsbeurteilungen</vt:lpstr>
      <vt:lpstr>Betriebsordnung</vt:lpstr>
      <vt:lpstr>Früherkennung / 4 Abwesenheiten innerhalb von 12 Monaten</vt:lpstr>
      <vt:lpstr>Führungsschulung</vt:lpstr>
      <vt:lpstr>Verdacht</vt:lpstr>
      <vt:lpstr>Verhaltensänderung / Leistung nimmt ab </vt:lpstr>
      <vt:lpstr>Mitarbeiter/Mitarbeiterin riecht nach Alkohol oder ist angetrunken am Arbeitsplatz </vt:lpstr>
      <vt:lpstr>Vereinbarung</vt:lpstr>
      <vt:lpstr>Vereinbarung</vt:lpstr>
      <vt:lpstr>Vielen Dank für Ihre Aufmerksamkeit</vt:lpstr>
      <vt:lpstr>Kontakt</vt:lpstr>
    </vt:vector>
  </TitlesOfParts>
  <Company>Siemens Schweiz AG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Interventionsmöglichkeiten</dc:title>
  <dc:creator>Stamm, Nina</dc:creator>
  <cp:lastModifiedBy>Schuler, Pia</cp:lastModifiedBy>
  <cp:revision>28</cp:revision>
  <cp:lastPrinted>2017-05-01T13:09:50Z</cp:lastPrinted>
  <dcterms:created xsi:type="dcterms:W3CDTF">2016-08-12T07:14:38Z</dcterms:created>
  <dcterms:modified xsi:type="dcterms:W3CDTF">2017-05-01T13:32:47Z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Deutsch</vt:lpwstr>
  </property>
  <property fmtid="{D5CDD505-2E9C-101B-9397-08002B2CF9AE}" pid="3" name="Release date">
    <vt:lpwstr>February 2016</vt:lpwstr>
  </property>
  <property fmtid="{D5CDD505-2E9C-101B-9397-08002B2CF9AE}" pid="4" name="Office version">
    <vt:lpwstr>2007/2010</vt:lpwstr>
  </property>
  <property fmtid="{D5CDD505-2E9C-101B-9397-08002B2CF9AE}" pid="5" name="Release version">
    <vt:lpwstr>1.1</vt:lpwstr>
  </property>
  <property fmtid="{D5CDD505-2E9C-101B-9397-08002B2CF9AE}" pid="7" name="_NewReviewCycle">
    <vt:lpwstr/>
  </property>
</Properties>
</file>