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2D9B6E"/>
    <a:srgbClr val="C3375A"/>
    <a:srgbClr val="006FB5"/>
    <a:srgbClr val="336600"/>
    <a:srgbClr val="0033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9" autoAdjust="0"/>
    <p:restoredTop sz="94673" autoAdjust="0"/>
  </p:normalViewPr>
  <p:slideViewPr>
    <p:cSldViewPr>
      <p:cViewPr varScale="1">
        <p:scale>
          <a:sx n="126" d="100"/>
          <a:sy n="126" d="100"/>
        </p:scale>
        <p:origin x="-1590" y="-102"/>
      </p:cViewPr>
      <p:guideLst>
        <p:guide orient="horz" pos="16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0" d="100"/>
          <a:sy n="90" d="100"/>
        </p:scale>
        <p:origin x="-3762" y="-11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EA1C9FC-F318-45AB-924F-11919CA8F907}" type="datetime1">
              <a:rPr lang="de-CH" altLang="de-DE"/>
              <a:pPr>
                <a:defRPr/>
              </a:pPr>
              <a:t>10.04.2018</a:t>
            </a:fld>
            <a:endParaRPr lang="de-DE" altLang="de-DE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de-DE" altLang="de-DE"/>
              <a:t>Finanzdirektion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890B58E-6024-4CEB-B777-00A40E438F0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20329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BA06FD-FDEA-4100-AED4-9C71DA2240C8}" type="datetime1">
              <a:rPr lang="de-CH" altLang="de-DE"/>
              <a:pPr>
                <a:defRPr/>
              </a:pPr>
              <a:t>10.04.2018</a:t>
            </a:fld>
            <a:endParaRPr lang="de-DE" alt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 smtClean="0"/>
              <a:t>Textmasterformate durch Klicken bearbeiten</a:t>
            </a:r>
          </a:p>
          <a:p>
            <a:pPr lvl="1"/>
            <a:r>
              <a:rPr lang="de-DE" altLang="de-DE" noProof="0" smtClean="0"/>
              <a:t>Zweite Ebene</a:t>
            </a:r>
          </a:p>
          <a:p>
            <a:pPr lvl="2"/>
            <a:r>
              <a:rPr lang="de-DE" altLang="de-DE" noProof="0" smtClean="0"/>
              <a:t>Dritte Ebene</a:t>
            </a:r>
          </a:p>
          <a:p>
            <a:pPr lvl="3"/>
            <a:r>
              <a:rPr lang="de-DE" altLang="de-DE" noProof="0" smtClean="0"/>
              <a:t>Vierte Ebene</a:t>
            </a:r>
          </a:p>
          <a:p>
            <a:pPr lvl="4"/>
            <a:r>
              <a:rPr lang="de-DE" alt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de-DE" altLang="de-DE"/>
              <a:t>Finanzdirektion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E33F0E-40BC-4DD8-9741-64FE505BF08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471153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9BA06FD-FDEA-4100-AED4-9C71DA2240C8}" type="datetime1">
              <a:rPr lang="de-CH" altLang="de-DE" smtClean="0"/>
              <a:pPr>
                <a:defRPr/>
              </a:pPr>
              <a:t>10.04.2018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Finanzdirektion</a:t>
            </a: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E33F0E-40BC-4DD8-9741-64FE505BF08F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57990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3057525"/>
            <a:ext cx="9144000" cy="30591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CH" altLang="de-DE" smtClean="0"/>
          </a:p>
        </p:txBody>
      </p:sp>
      <p:pic>
        <p:nvPicPr>
          <p:cNvPr id="5" name="Picture 9" descr="logo_verw_zug_farbig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496888"/>
            <a:ext cx="3059112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70075" y="3325813"/>
            <a:ext cx="6878638" cy="2263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CH" altLang="de-DE" noProof="0" smtClean="0"/>
              <a:t>Titelmasterformat durch Klicken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70075" y="6021388"/>
            <a:ext cx="6878638" cy="71437"/>
          </a:xfrm>
        </p:spPr>
        <p:txBody>
          <a:bodyPr/>
          <a:lstStyle>
            <a:lvl1pPr>
              <a:lnSpc>
                <a:spcPts val="1200"/>
              </a:lnSpc>
              <a:defRPr sz="700">
                <a:solidFill>
                  <a:srgbClr val="B2B2B2"/>
                </a:solidFill>
              </a:defRPr>
            </a:lvl1pPr>
          </a:lstStyle>
          <a:p>
            <a:pPr lvl="0"/>
            <a:r>
              <a:rPr lang="de-CH" altLang="de-DE" noProof="0" smtClean="0"/>
              <a:t>Formatvorlage des Untertitelmasters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870075" y="6334125"/>
            <a:ext cx="2133600" cy="2873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Finanzdirektion</a:t>
            </a:r>
          </a:p>
        </p:txBody>
      </p:sp>
    </p:spTree>
    <p:extLst>
      <p:ext uri="{BB962C8B-B14F-4D97-AF65-F5344CB8AC3E}">
        <p14:creationId xmlns:p14="http://schemas.microsoft.com/office/powerpoint/2010/main" val="775386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64989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7050" y="942975"/>
            <a:ext cx="1871663" cy="5080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58888" y="942975"/>
            <a:ext cx="5465762" cy="5080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92269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249458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70622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58888" y="1741488"/>
            <a:ext cx="3668712" cy="4281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80000" y="1741488"/>
            <a:ext cx="3668713" cy="4281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70099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94727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84727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76600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17315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1233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942975"/>
            <a:ext cx="74898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741488"/>
            <a:ext cx="7489825" cy="42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Textmasterformate durch Klicken bearbeiten</a:t>
            </a:r>
          </a:p>
          <a:p>
            <a:pPr lvl="1"/>
            <a:r>
              <a:rPr lang="de-CH" altLang="de-DE" smtClean="0"/>
              <a:t>Zweite Ebene</a:t>
            </a:r>
          </a:p>
          <a:p>
            <a:pPr lvl="2"/>
            <a:r>
              <a:rPr lang="de-CH" altLang="de-DE" smtClean="0"/>
              <a:t>Dritte Ebene</a:t>
            </a:r>
          </a:p>
          <a:p>
            <a:pPr lvl="3"/>
            <a:r>
              <a:rPr lang="de-CH" altLang="de-DE" smtClean="0"/>
              <a:t>Vierte Ebene</a:t>
            </a:r>
          </a:p>
          <a:p>
            <a:pPr lvl="4"/>
            <a:r>
              <a:rPr lang="de-CH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8888" y="6334125"/>
            <a:ext cx="48260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15113" y="6326188"/>
            <a:ext cx="21336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ts val="1200"/>
              </a:lnSpc>
              <a:defRPr sz="900"/>
            </a:lvl1pPr>
          </a:lstStyle>
          <a:p>
            <a:pPr>
              <a:defRPr/>
            </a:pPr>
            <a:endParaRPr lang="de-CH" altLang="de-DE"/>
          </a:p>
        </p:txBody>
      </p:sp>
      <p:pic>
        <p:nvPicPr>
          <p:cNvPr id="2" name="Picture 7" descr="logo_verw_zug_farbig"/>
          <p:cNvPicPr>
            <a:picLocks noChangeAspect="1" noChangeArrowheads="1"/>
          </p:cNvPicPr>
          <p:nvPr/>
        </p:nvPicPr>
        <p:blipFill>
          <a:blip r:embed="rId13" cstate="print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3" y="244475"/>
            <a:ext cx="1366837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hf sldNum="0" hdr="0" ftr="0"/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9pPr>
    </p:titleStyle>
    <p:bodyStyle>
      <a:lvl1pPr algn="l" rtl="0" eaLnBrk="0" fontAlgn="base" hangingPunct="0">
        <a:lnSpc>
          <a:spcPts val="2500"/>
        </a:lnSpc>
        <a:spcBef>
          <a:spcPct val="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50838" indent="-349250" algn="l" rtl="0" eaLnBrk="0" fontAlgn="base" hangingPunct="0">
        <a:lnSpc>
          <a:spcPts val="2500"/>
        </a:lnSpc>
        <a:spcBef>
          <a:spcPct val="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649288" indent="-296863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903288" indent="-252413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4pPr>
      <a:lvl5pPr marL="1169988" indent="-265113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5pPr>
      <a:lvl6pPr marL="1627188" indent="-265113" algn="l" rtl="0" fontAlgn="base">
        <a:lnSpc>
          <a:spcPts val="1500"/>
        </a:lnSpc>
        <a:spcBef>
          <a:spcPct val="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6pPr>
      <a:lvl7pPr marL="2084388" indent="-265113" algn="l" rtl="0" fontAlgn="base">
        <a:lnSpc>
          <a:spcPts val="1500"/>
        </a:lnSpc>
        <a:spcBef>
          <a:spcPct val="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7pPr>
      <a:lvl8pPr marL="2541588" indent="-265113" algn="l" rtl="0" fontAlgn="base">
        <a:lnSpc>
          <a:spcPts val="1500"/>
        </a:lnSpc>
        <a:spcBef>
          <a:spcPct val="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8pPr>
      <a:lvl9pPr marL="2998788" indent="-265113" algn="l" rtl="0" fontAlgn="base">
        <a:lnSpc>
          <a:spcPts val="1500"/>
        </a:lnSpc>
        <a:spcBef>
          <a:spcPct val="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2699792" y="3068960"/>
            <a:ext cx="1685185" cy="46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sp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sz="1200" dirty="0"/>
              <a:t>Federal </a:t>
            </a:r>
            <a:r>
              <a:rPr lang="de-CH" sz="1200" dirty="0" err="1"/>
              <a:t>Vocational</a:t>
            </a:r>
            <a:r>
              <a:rPr lang="de-CH" sz="1200" dirty="0"/>
              <a:t> </a:t>
            </a:r>
            <a:r>
              <a:rPr lang="de-CH" sz="1200" dirty="0" err="1"/>
              <a:t>Baccalaureate</a:t>
            </a:r>
            <a:endParaRPr lang="de-CH" sz="1200" dirty="0"/>
          </a:p>
          <a:p>
            <a:endParaRPr lang="de-CH" sz="1200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1618015" y="1371638"/>
            <a:ext cx="6119787" cy="2170298"/>
            <a:chOff x="1238543" y="1966789"/>
            <a:chExt cx="6119787" cy="2170298"/>
          </a:xfrm>
        </p:grpSpPr>
        <p:grpSp>
          <p:nvGrpSpPr>
            <p:cNvPr id="74" name="Gruppieren 73"/>
            <p:cNvGrpSpPr/>
            <p:nvPr/>
          </p:nvGrpSpPr>
          <p:grpSpPr>
            <a:xfrm>
              <a:off x="3551912" y="1966789"/>
              <a:ext cx="333759" cy="216024"/>
              <a:chOff x="3933041" y="1376773"/>
              <a:chExt cx="333759" cy="216024"/>
            </a:xfrm>
          </p:grpSpPr>
          <p:sp>
            <p:nvSpPr>
              <p:cNvPr id="75" name="Line 28"/>
              <p:cNvSpPr>
                <a:spLocks noChangeShapeType="1"/>
              </p:cNvSpPr>
              <p:nvPr/>
            </p:nvSpPr>
            <p:spPr bwMode="auto">
              <a:xfrm>
                <a:off x="3939575" y="1376773"/>
                <a:ext cx="327225" cy="0"/>
              </a:xfrm>
              <a:prstGeom prst="line">
                <a:avLst/>
              </a:prstGeom>
              <a:noFill/>
              <a:ln w="25400">
                <a:solidFill>
                  <a:schemeClr val="accent1">
                    <a:lumMod val="50000"/>
                  </a:schemeClr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>
                  <a:latin typeface="Arial Narrow" panose="020B0606020202030204" pitchFamily="34" charset="0"/>
                </a:endParaRPr>
              </a:p>
            </p:txBody>
          </p:sp>
          <p:sp>
            <p:nvSpPr>
              <p:cNvPr id="76" name="Line 28"/>
              <p:cNvSpPr>
                <a:spLocks noChangeShapeType="1"/>
              </p:cNvSpPr>
              <p:nvPr/>
            </p:nvSpPr>
            <p:spPr bwMode="auto">
              <a:xfrm flipH="1">
                <a:off x="3933041" y="1592797"/>
                <a:ext cx="333758" cy="0"/>
              </a:xfrm>
              <a:prstGeom prst="line">
                <a:avLst/>
              </a:prstGeom>
              <a:noFill/>
              <a:ln w="25400">
                <a:solidFill>
                  <a:schemeClr val="accent1">
                    <a:lumMod val="50000"/>
                  </a:schemeClr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77" name="Gruppieren 76"/>
            <p:cNvGrpSpPr/>
            <p:nvPr/>
          </p:nvGrpSpPr>
          <p:grpSpPr>
            <a:xfrm>
              <a:off x="1736142" y="3313338"/>
              <a:ext cx="510635" cy="823749"/>
              <a:chOff x="2117271" y="2723322"/>
              <a:chExt cx="510635" cy="823749"/>
            </a:xfrm>
          </p:grpSpPr>
          <p:sp>
            <p:nvSpPr>
              <p:cNvPr id="78" name="Line 28"/>
              <p:cNvSpPr>
                <a:spLocks noChangeShapeType="1"/>
              </p:cNvSpPr>
              <p:nvPr/>
            </p:nvSpPr>
            <p:spPr bwMode="auto">
              <a:xfrm flipV="1">
                <a:off x="2627906" y="2725830"/>
                <a:ext cx="0" cy="821241"/>
              </a:xfrm>
              <a:prstGeom prst="line">
                <a:avLst/>
              </a:prstGeom>
              <a:noFill/>
              <a:ln w="25400">
                <a:solidFill>
                  <a:schemeClr val="accent1">
                    <a:lumMod val="50000"/>
                  </a:schemeClr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>
                  <a:latin typeface="Arial Narrow" panose="020B0606020202030204" pitchFamily="34" charset="0"/>
                </a:endParaRPr>
              </a:p>
            </p:txBody>
          </p:sp>
          <p:sp>
            <p:nvSpPr>
              <p:cNvPr id="80" name="Line 28"/>
              <p:cNvSpPr>
                <a:spLocks noChangeShapeType="1"/>
              </p:cNvSpPr>
              <p:nvPr/>
            </p:nvSpPr>
            <p:spPr bwMode="auto">
              <a:xfrm flipH="1" flipV="1">
                <a:off x="2123481" y="2723322"/>
                <a:ext cx="4880" cy="568008"/>
              </a:xfrm>
              <a:prstGeom prst="line">
                <a:avLst/>
              </a:prstGeom>
              <a:noFill/>
              <a:ln w="25400">
                <a:solidFill>
                  <a:schemeClr val="accent1">
                    <a:lumMod val="50000"/>
                  </a:schemeClr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81" name="Gerade Verbindung 80"/>
              <p:cNvCxnSpPr/>
              <p:nvPr/>
            </p:nvCxnSpPr>
            <p:spPr>
              <a:xfrm flipV="1">
                <a:off x="2117271" y="3286382"/>
                <a:ext cx="403388" cy="1104"/>
              </a:xfrm>
              <a:prstGeom prst="line">
                <a:avLst/>
              </a:prstGeom>
              <a:ln w="254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Gerade Verbindung 81"/>
              <p:cNvCxnSpPr/>
              <p:nvPr/>
            </p:nvCxnSpPr>
            <p:spPr>
              <a:xfrm>
                <a:off x="2508731" y="3274744"/>
                <a:ext cx="3452" cy="272327"/>
              </a:xfrm>
              <a:prstGeom prst="line">
                <a:avLst/>
              </a:prstGeom>
              <a:ln w="254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uppieren 82"/>
            <p:cNvGrpSpPr/>
            <p:nvPr/>
          </p:nvGrpSpPr>
          <p:grpSpPr>
            <a:xfrm>
              <a:off x="3730626" y="3310431"/>
              <a:ext cx="3412573" cy="826655"/>
              <a:chOff x="4111755" y="2720415"/>
              <a:chExt cx="3412573" cy="826655"/>
            </a:xfrm>
          </p:grpSpPr>
          <p:sp>
            <p:nvSpPr>
              <p:cNvPr id="84" name="Line 28"/>
              <p:cNvSpPr>
                <a:spLocks noChangeShapeType="1"/>
              </p:cNvSpPr>
              <p:nvPr/>
            </p:nvSpPr>
            <p:spPr bwMode="auto">
              <a:xfrm flipH="1" flipV="1">
                <a:off x="4715123" y="2727296"/>
                <a:ext cx="893" cy="819774"/>
              </a:xfrm>
              <a:prstGeom prst="line">
                <a:avLst/>
              </a:prstGeom>
              <a:noFill/>
              <a:ln w="25400">
                <a:solidFill>
                  <a:schemeClr val="accent1">
                    <a:lumMod val="50000"/>
                  </a:schemeClr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>
                  <a:latin typeface="Arial Narrow" panose="020B0606020202030204" pitchFamily="34" charset="0"/>
                </a:endParaRPr>
              </a:p>
            </p:txBody>
          </p:sp>
          <p:sp>
            <p:nvSpPr>
              <p:cNvPr id="86" name="Line 28"/>
              <p:cNvSpPr>
                <a:spLocks noChangeShapeType="1"/>
              </p:cNvSpPr>
              <p:nvPr/>
            </p:nvSpPr>
            <p:spPr bwMode="auto">
              <a:xfrm flipV="1">
                <a:off x="4288191" y="2727295"/>
                <a:ext cx="910" cy="346799"/>
              </a:xfrm>
              <a:prstGeom prst="line">
                <a:avLst/>
              </a:prstGeom>
              <a:noFill/>
              <a:ln w="25400">
                <a:solidFill>
                  <a:schemeClr val="accent1">
                    <a:lumMod val="50000"/>
                  </a:schemeClr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>
                  <a:latin typeface="Arial Narrow" panose="020B0606020202030204" pitchFamily="34" charset="0"/>
                </a:endParaRPr>
              </a:p>
            </p:txBody>
          </p:sp>
          <p:sp>
            <p:nvSpPr>
              <p:cNvPr id="88" name="Line 28"/>
              <p:cNvSpPr>
                <a:spLocks noChangeShapeType="1"/>
              </p:cNvSpPr>
              <p:nvPr/>
            </p:nvSpPr>
            <p:spPr bwMode="auto">
              <a:xfrm flipH="1" flipV="1">
                <a:off x="5148064" y="2723322"/>
                <a:ext cx="893" cy="819774"/>
              </a:xfrm>
              <a:prstGeom prst="line">
                <a:avLst/>
              </a:prstGeom>
              <a:noFill/>
              <a:ln w="25400">
                <a:solidFill>
                  <a:schemeClr val="accent1">
                    <a:lumMod val="50000"/>
                  </a:schemeClr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89" name="Gerade Verbindung 88"/>
              <p:cNvCxnSpPr/>
              <p:nvPr/>
            </p:nvCxnSpPr>
            <p:spPr>
              <a:xfrm flipH="1" flipV="1">
                <a:off x="4122356" y="2924944"/>
                <a:ext cx="1657" cy="149151"/>
              </a:xfrm>
              <a:prstGeom prst="line">
                <a:avLst/>
              </a:prstGeom>
              <a:ln w="25400">
                <a:solidFill>
                  <a:srgbClr val="B2B2B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Gerade Verbindung 89"/>
              <p:cNvCxnSpPr/>
              <p:nvPr/>
            </p:nvCxnSpPr>
            <p:spPr>
              <a:xfrm flipV="1">
                <a:off x="4111755" y="2924944"/>
                <a:ext cx="3412573" cy="10414"/>
              </a:xfrm>
              <a:prstGeom prst="line">
                <a:avLst/>
              </a:prstGeom>
              <a:ln w="25400">
                <a:solidFill>
                  <a:srgbClr val="B2B2B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Gerade Verbindung 90"/>
              <p:cNvCxnSpPr/>
              <p:nvPr/>
            </p:nvCxnSpPr>
            <p:spPr>
              <a:xfrm flipH="1" flipV="1">
                <a:off x="4544172" y="2945959"/>
                <a:ext cx="3974" cy="600323"/>
              </a:xfrm>
              <a:prstGeom prst="line">
                <a:avLst/>
              </a:prstGeom>
              <a:ln w="25400">
                <a:solidFill>
                  <a:srgbClr val="B2B2B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Gerade Verbindung 91"/>
              <p:cNvCxnSpPr/>
              <p:nvPr/>
            </p:nvCxnSpPr>
            <p:spPr>
              <a:xfrm flipH="1" flipV="1">
                <a:off x="5508104" y="2938670"/>
                <a:ext cx="3974" cy="600323"/>
              </a:xfrm>
              <a:prstGeom prst="line">
                <a:avLst/>
              </a:prstGeom>
              <a:ln w="25400">
                <a:solidFill>
                  <a:srgbClr val="B2B2B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Gerade Verbindung mit Pfeil 92"/>
              <p:cNvCxnSpPr/>
              <p:nvPr/>
            </p:nvCxnSpPr>
            <p:spPr>
              <a:xfrm flipV="1">
                <a:off x="6444208" y="2723322"/>
                <a:ext cx="0" cy="215348"/>
              </a:xfrm>
              <a:prstGeom prst="straightConnector1">
                <a:avLst/>
              </a:prstGeom>
              <a:ln w="25400">
                <a:solidFill>
                  <a:srgbClr val="B2B2B2"/>
                </a:solidFill>
                <a:prstDash val="sysDash"/>
                <a:tailEnd type="triangle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Gerade Verbindung mit Pfeil 93"/>
              <p:cNvCxnSpPr/>
              <p:nvPr/>
            </p:nvCxnSpPr>
            <p:spPr>
              <a:xfrm flipV="1">
                <a:off x="7512945" y="2720415"/>
                <a:ext cx="0" cy="215348"/>
              </a:xfrm>
              <a:prstGeom prst="straightConnector1">
                <a:avLst/>
              </a:prstGeom>
              <a:ln w="25400">
                <a:solidFill>
                  <a:srgbClr val="B2B2B2"/>
                </a:solidFill>
                <a:prstDash val="sysDash"/>
                <a:tailEnd type="triangle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uppieren 94"/>
            <p:cNvGrpSpPr/>
            <p:nvPr/>
          </p:nvGrpSpPr>
          <p:grpSpPr>
            <a:xfrm>
              <a:off x="1238543" y="3303369"/>
              <a:ext cx="5010923" cy="482264"/>
              <a:chOff x="1619672" y="2713353"/>
              <a:chExt cx="5010923" cy="482264"/>
            </a:xfrm>
          </p:grpSpPr>
          <p:sp>
            <p:nvSpPr>
              <p:cNvPr id="96" name="Line 28"/>
              <p:cNvSpPr>
                <a:spLocks noChangeShapeType="1"/>
              </p:cNvSpPr>
              <p:nvPr/>
            </p:nvSpPr>
            <p:spPr bwMode="auto">
              <a:xfrm flipH="1" flipV="1">
                <a:off x="6629702" y="2718883"/>
                <a:ext cx="893" cy="449249"/>
              </a:xfrm>
              <a:prstGeom prst="line">
                <a:avLst/>
              </a:prstGeom>
              <a:noFill/>
              <a:ln w="25400">
                <a:solidFill>
                  <a:schemeClr val="accent1">
                    <a:lumMod val="50000"/>
                  </a:schemeClr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97" name="Gerade Verbindung 96"/>
              <p:cNvCxnSpPr/>
              <p:nvPr/>
            </p:nvCxnSpPr>
            <p:spPr>
              <a:xfrm>
                <a:off x="5373424" y="3128025"/>
                <a:ext cx="826038" cy="0"/>
              </a:xfrm>
              <a:prstGeom prst="line">
                <a:avLst/>
              </a:prstGeom>
              <a:ln w="254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Gerade Verbindung 97"/>
              <p:cNvCxnSpPr/>
              <p:nvPr/>
            </p:nvCxnSpPr>
            <p:spPr>
              <a:xfrm>
                <a:off x="6206622" y="3117516"/>
                <a:ext cx="0" cy="78101"/>
              </a:xfrm>
              <a:prstGeom prst="line">
                <a:avLst/>
              </a:prstGeom>
              <a:ln w="254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Line 28"/>
              <p:cNvSpPr>
                <a:spLocks noChangeShapeType="1"/>
              </p:cNvSpPr>
              <p:nvPr/>
            </p:nvSpPr>
            <p:spPr bwMode="auto">
              <a:xfrm flipV="1">
                <a:off x="5386563" y="2713353"/>
                <a:ext cx="260" cy="412399"/>
              </a:xfrm>
              <a:prstGeom prst="line">
                <a:avLst/>
              </a:prstGeom>
              <a:noFill/>
              <a:ln w="25400">
                <a:solidFill>
                  <a:schemeClr val="accent1">
                    <a:lumMod val="50000"/>
                  </a:schemeClr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100" name="Gerade Verbindung 99"/>
              <p:cNvCxnSpPr/>
              <p:nvPr/>
            </p:nvCxnSpPr>
            <p:spPr>
              <a:xfrm flipH="1" flipV="1">
                <a:off x="6300192" y="2970214"/>
                <a:ext cx="1987" cy="218259"/>
              </a:xfrm>
              <a:prstGeom prst="line">
                <a:avLst/>
              </a:prstGeom>
              <a:ln w="25400">
                <a:solidFill>
                  <a:srgbClr val="B2B2B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Gerade Verbindung 103"/>
              <p:cNvCxnSpPr/>
              <p:nvPr/>
            </p:nvCxnSpPr>
            <p:spPr>
              <a:xfrm flipV="1">
                <a:off x="1619672" y="2988420"/>
                <a:ext cx="4682507" cy="18906"/>
              </a:xfrm>
              <a:prstGeom prst="line">
                <a:avLst/>
              </a:prstGeom>
              <a:ln w="25400">
                <a:solidFill>
                  <a:srgbClr val="B2B2B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Gerade Verbindung mit Pfeil 104"/>
              <p:cNvCxnSpPr/>
              <p:nvPr/>
            </p:nvCxnSpPr>
            <p:spPr>
              <a:xfrm flipV="1">
                <a:off x="2902661" y="2719075"/>
                <a:ext cx="0" cy="279759"/>
              </a:xfrm>
              <a:prstGeom prst="straightConnector1">
                <a:avLst/>
              </a:prstGeom>
              <a:ln w="25400">
                <a:solidFill>
                  <a:srgbClr val="B2B2B2"/>
                </a:solidFill>
                <a:prstDash val="sysDash"/>
                <a:tailEnd type="triangle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Gerade Verbindung mit Pfeil 105"/>
              <p:cNvCxnSpPr/>
              <p:nvPr/>
            </p:nvCxnSpPr>
            <p:spPr>
              <a:xfrm flipV="1">
                <a:off x="1635799" y="2733786"/>
                <a:ext cx="0" cy="279759"/>
              </a:xfrm>
              <a:prstGeom prst="straightConnector1">
                <a:avLst/>
              </a:prstGeom>
              <a:ln w="25400">
                <a:solidFill>
                  <a:srgbClr val="B2B2B2"/>
                </a:solidFill>
                <a:prstDash val="sysDash"/>
                <a:tailEnd type="triangle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7" name="Gruppieren 106"/>
            <p:cNvGrpSpPr/>
            <p:nvPr/>
          </p:nvGrpSpPr>
          <p:grpSpPr>
            <a:xfrm>
              <a:off x="1526575" y="3303369"/>
              <a:ext cx="5831755" cy="237017"/>
              <a:chOff x="1907704" y="2713353"/>
              <a:chExt cx="5831755" cy="237017"/>
            </a:xfrm>
          </p:grpSpPr>
          <p:cxnSp>
            <p:nvCxnSpPr>
              <p:cNvPr id="108" name="Gerade Verbindung 107"/>
              <p:cNvCxnSpPr/>
              <p:nvPr/>
            </p:nvCxnSpPr>
            <p:spPr>
              <a:xfrm flipV="1">
                <a:off x="7670333" y="2784475"/>
                <a:ext cx="467" cy="165895"/>
              </a:xfrm>
              <a:prstGeom prst="line">
                <a:avLst/>
              </a:prstGeom>
              <a:ln w="25400">
                <a:solidFill>
                  <a:srgbClr val="B2B2B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Gerade Verbindung 108"/>
              <p:cNvCxnSpPr/>
              <p:nvPr/>
            </p:nvCxnSpPr>
            <p:spPr>
              <a:xfrm flipV="1">
                <a:off x="1907704" y="2798699"/>
                <a:ext cx="5760640" cy="30670"/>
              </a:xfrm>
              <a:prstGeom prst="line">
                <a:avLst/>
              </a:prstGeom>
              <a:ln w="25400">
                <a:solidFill>
                  <a:srgbClr val="B2B2B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Line 28"/>
              <p:cNvSpPr>
                <a:spLocks noChangeShapeType="1"/>
              </p:cNvSpPr>
              <p:nvPr/>
            </p:nvSpPr>
            <p:spPr bwMode="auto">
              <a:xfrm flipH="1" flipV="1">
                <a:off x="7739459" y="2720070"/>
                <a:ext cx="0" cy="218599"/>
              </a:xfrm>
              <a:prstGeom prst="line">
                <a:avLst/>
              </a:prstGeom>
              <a:noFill/>
              <a:ln w="25400">
                <a:solidFill>
                  <a:schemeClr val="accent1">
                    <a:lumMod val="50000"/>
                  </a:schemeClr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114" name="Gerade Verbindung 113"/>
              <p:cNvCxnSpPr/>
              <p:nvPr/>
            </p:nvCxnSpPr>
            <p:spPr>
              <a:xfrm>
                <a:off x="6804248" y="2858954"/>
                <a:ext cx="826038" cy="0"/>
              </a:xfrm>
              <a:prstGeom prst="line">
                <a:avLst/>
              </a:prstGeom>
              <a:ln w="254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Gerade Verbindung 114"/>
              <p:cNvCxnSpPr/>
              <p:nvPr/>
            </p:nvCxnSpPr>
            <p:spPr>
              <a:xfrm>
                <a:off x="7618704" y="2857960"/>
                <a:ext cx="1296" cy="92409"/>
              </a:xfrm>
              <a:prstGeom prst="line">
                <a:avLst/>
              </a:prstGeom>
              <a:ln w="254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Line 28"/>
              <p:cNvSpPr>
                <a:spLocks noChangeShapeType="1"/>
              </p:cNvSpPr>
              <p:nvPr/>
            </p:nvSpPr>
            <p:spPr bwMode="auto">
              <a:xfrm flipV="1">
                <a:off x="6810118" y="2720414"/>
                <a:ext cx="0" cy="151200"/>
              </a:xfrm>
              <a:prstGeom prst="line">
                <a:avLst/>
              </a:prstGeom>
              <a:noFill/>
              <a:ln w="25400">
                <a:solidFill>
                  <a:schemeClr val="accent1">
                    <a:lumMod val="50000"/>
                  </a:schemeClr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118" name="Gerade Verbindung mit Pfeil 117"/>
              <p:cNvCxnSpPr/>
              <p:nvPr/>
            </p:nvCxnSpPr>
            <p:spPr>
              <a:xfrm flipV="1">
                <a:off x="5469731" y="2716178"/>
                <a:ext cx="2927" cy="100841"/>
              </a:xfrm>
              <a:prstGeom prst="straightConnector1">
                <a:avLst/>
              </a:prstGeom>
              <a:ln w="25400">
                <a:solidFill>
                  <a:srgbClr val="B2B2B2"/>
                </a:solidFill>
                <a:prstDash val="sysDash"/>
                <a:tailEnd type="triangle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Gerade Verbindung mit Pfeil 118"/>
              <p:cNvCxnSpPr/>
              <p:nvPr/>
            </p:nvCxnSpPr>
            <p:spPr>
              <a:xfrm flipV="1">
                <a:off x="3936648" y="2713353"/>
                <a:ext cx="2927" cy="100841"/>
              </a:xfrm>
              <a:prstGeom prst="straightConnector1">
                <a:avLst/>
              </a:prstGeom>
              <a:ln w="25400">
                <a:solidFill>
                  <a:srgbClr val="B2B2B2"/>
                </a:solidFill>
                <a:prstDash val="sysDash"/>
                <a:tailEnd type="triangle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Gerade Verbindung mit Pfeil 119"/>
              <p:cNvCxnSpPr/>
              <p:nvPr/>
            </p:nvCxnSpPr>
            <p:spPr>
              <a:xfrm flipV="1">
                <a:off x="1907704" y="2716178"/>
                <a:ext cx="2927" cy="125061"/>
              </a:xfrm>
              <a:prstGeom prst="straightConnector1">
                <a:avLst/>
              </a:prstGeom>
              <a:ln w="25400">
                <a:solidFill>
                  <a:srgbClr val="B2B2B2"/>
                </a:solidFill>
                <a:prstDash val="sysDash"/>
                <a:tailEnd type="triangle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3" name="Gerade Verbindung 122"/>
          <p:cNvCxnSpPr/>
          <p:nvPr/>
        </p:nvCxnSpPr>
        <p:spPr>
          <a:xfrm flipH="1" flipV="1">
            <a:off x="6948263" y="2916407"/>
            <a:ext cx="1" cy="296569"/>
          </a:xfrm>
          <a:prstGeom prst="line">
            <a:avLst/>
          </a:prstGeom>
          <a:ln w="25400">
            <a:solidFill>
              <a:srgbClr val="B2B2B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 Box 36"/>
          <p:cNvSpPr txBox="1">
            <a:spLocks noChangeArrowheads="1"/>
          </p:cNvSpPr>
          <p:nvPr/>
        </p:nvSpPr>
        <p:spPr bwMode="auto">
          <a:xfrm>
            <a:off x="4932040" y="3573015"/>
            <a:ext cx="997232" cy="14148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sp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r"/>
            <a:r>
              <a:rPr lang="de-CH" sz="1400" dirty="0" err="1"/>
              <a:t>Specialised</a:t>
            </a:r>
            <a:r>
              <a:rPr lang="de-CH" sz="1400" dirty="0"/>
              <a:t> School </a:t>
            </a:r>
            <a:r>
              <a:rPr lang="de-CH" sz="1400" dirty="0" err="1"/>
              <a:t>Certificate</a:t>
            </a:r>
            <a:endParaRPr lang="de-CH" sz="1400" dirty="0"/>
          </a:p>
          <a:p>
            <a:pPr algn="r"/>
            <a:endParaRPr lang="de-CH" sz="1400" dirty="0"/>
          </a:p>
          <a:p>
            <a:pPr algn="r"/>
            <a:r>
              <a:rPr lang="de-CH" sz="1400" dirty="0" err="1">
                <a:solidFill>
                  <a:schemeClr val="tx1"/>
                </a:solidFill>
              </a:rPr>
              <a:t>Specialised</a:t>
            </a:r>
            <a:r>
              <a:rPr lang="de-CH" sz="1400" dirty="0">
                <a:solidFill>
                  <a:schemeClr val="tx1"/>
                </a:solidFill>
              </a:rPr>
              <a:t> Schools</a:t>
            </a:r>
          </a:p>
        </p:txBody>
      </p:sp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7399728" y="2961008"/>
            <a:ext cx="1182813" cy="540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solidFill>
              <a:schemeClr val="bg1"/>
            </a:solidFill>
          </a:ln>
          <a:extLst/>
        </p:spPr>
        <p:txBody>
          <a:bodyPr wrap="square" lIns="72000" rIns="72000" anchor="ctr">
            <a:sp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sz="1400" dirty="0" err="1"/>
              <a:t>Baccalaureate</a:t>
            </a:r>
            <a:endParaRPr lang="de-CH" sz="1400" dirty="0"/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721162" y="5877272"/>
            <a:ext cx="7833241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pPr algn="ctr"/>
            <a:r>
              <a:rPr lang="de-CH" altLang="de-DE" sz="1400" dirty="0" err="1">
                <a:latin typeface="Arial Narrow" panose="020B0606020202030204" pitchFamily="34" charset="0"/>
              </a:rPr>
              <a:t>Compulsory</a:t>
            </a:r>
            <a:r>
              <a:rPr lang="de-CH" altLang="de-DE" sz="1400" dirty="0">
                <a:latin typeface="Arial Narrow" panose="020B0606020202030204" pitchFamily="34" charset="0"/>
              </a:rPr>
              <a:t> Education</a:t>
            </a: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 rot="16200000">
            <a:off x="7552605" y="4125454"/>
            <a:ext cx="2555488" cy="30777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spAutoFit/>
          </a:bodyPr>
          <a:lstStyle>
            <a:defPPr>
              <a:defRPr lang="de-DE"/>
            </a:defPPr>
            <a:lvl1pPr algn="ctr" eaLnBrk="1" hangingPunct="1">
              <a:spcBef>
                <a:spcPts val="0"/>
              </a:spcBef>
              <a:defRPr sz="1400"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altLang="de-DE" dirty="0" err="1"/>
              <a:t>Upper</a:t>
            </a:r>
            <a:r>
              <a:rPr lang="de-CH" altLang="de-DE" dirty="0"/>
              <a:t> </a:t>
            </a:r>
            <a:r>
              <a:rPr lang="de-CH" altLang="de-DE" dirty="0" err="1"/>
              <a:t>secondary</a:t>
            </a:r>
            <a:r>
              <a:rPr lang="de-CH" altLang="de-DE" dirty="0"/>
              <a:t> Level</a:t>
            </a:r>
          </a:p>
        </p:txBody>
      </p:sp>
      <p:sp>
        <p:nvSpPr>
          <p:cNvPr id="6" name="Text Box 23"/>
          <p:cNvSpPr txBox="1">
            <a:spLocks noChangeArrowheads="1"/>
          </p:cNvSpPr>
          <p:nvPr/>
        </p:nvSpPr>
        <p:spPr bwMode="auto">
          <a:xfrm rot="16200000">
            <a:off x="7860271" y="1580891"/>
            <a:ext cx="1940150" cy="30777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sp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de-CH" altLang="de-DE" sz="1400" dirty="0" err="1">
                <a:solidFill>
                  <a:schemeClr val="tx1"/>
                </a:solidFill>
              </a:rPr>
              <a:t>Tertiary</a:t>
            </a:r>
            <a:r>
              <a:rPr lang="de-CH" altLang="de-DE" sz="1400" dirty="0">
                <a:solidFill>
                  <a:schemeClr val="tx1"/>
                </a:solidFill>
              </a:rPr>
              <a:t> </a:t>
            </a:r>
            <a:r>
              <a:rPr lang="de-CH" altLang="de-DE" sz="1400" dirty="0" err="1">
                <a:solidFill>
                  <a:schemeClr val="tx1"/>
                </a:solidFill>
              </a:rPr>
              <a:t>level</a:t>
            </a:r>
            <a:endParaRPr lang="de-CH" altLang="de-DE" sz="1400" dirty="0">
              <a:solidFill>
                <a:schemeClr val="tx1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731733" y="5125039"/>
            <a:ext cx="5074367" cy="43204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lnSpc>
                <a:spcPts val="2500"/>
              </a:lnSpc>
              <a:buFont typeface="Arial" charset="0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500"/>
              </a:lnSpc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000"/>
              </a:lnSpc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1500"/>
              </a:lnSpc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ts val="1500"/>
              </a:lnSpc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de-CH" altLang="de-DE" sz="1400" dirty="0" err="1">
                <a:latin typeface="Arial Narrow" panose="020B0606020202030204" pitchFamily="34" charset="0"/>
              </a:rPr>
              <a:t>Vocational</a:t>
            </a:r>
            <a:r>
              <a:rPr lang="de-CH" altLang="de-DE" sz="1400" dirty="0">
                <a:latin typeface="Arial Narrow" panose="020B0606020202030204" pitchFamily="34" charset="0"/>
              </a:rPr>
              <a:t> Education </a:t>
            </a:r>
            <a:r>
              <a:rPr lang="de-CH" altLang="de-DE" sz="1400" dirty="0" err="1">
                <a:latin typeface="Arial Narrow" panose="020B0606020202030204" pitchFamily="34" charset="0"/>
              </a:rPr>
              <a:t>and</a:t>
            </a:r>
            <a:r>
              <a:rPr lang="de-CH" altLang="de-DE" sz="1400" dirty="0">
                <a:latin typeface="Arial Narrow" panose="020B0606020202030204" pitchFamily="34" charset="0"/>
              </a:rPr>
              <a:t> Training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6044860" y="5125038"/>
            <a:ext cx="2537681" cy="43204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lnSpc>
                <a:spcPts val="2500"/>
              </a:lnSpc>
              <a:buFont typeface="Arial" charset="0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500"/>
              </a:lnSpc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000"/>
              </a:lnSpc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1500"/>
              </a:lnSpc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ts val="1500"/>
              </a:lnSpc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de-CH" altLang="de-DE" sz="1400" dirty="0">
                <a:latin typeface="Arial Narrow" panose="020B0606020202030204" pitchFamily="34" charset="0"/>
              </a:rPr>
              <a:t>General </a:t>
            </a:r>
            <a:r>
              <a:rPr lang="de-CH" altLang="de-DE" sz="1400" dirty="0" err="1">
                <a:latin typeface="Arial Narrow" panose="020B0606020202030204" pitchFamily="34" charset="0"/>
              </a:rPr>
              <a:t>education</a:t>
            </a:r>
            <a:r>
              <a:rPr lang="de-CH" altLang="de-DE" sz="1400" dirty="0">
                <a:latin typeface="Arial Narrow" panose="020B0606020202030204" pitchFamily="34" charset="0"/>
              </a:rPr>
              <a:t> Schools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1331639" y="5513952"/>
            <a:ext cx="4248473" cy="307777"/>
          </a:xfrm>
          <a:prstGeom prst="rect">
            <a:avLst/>
          </a:prstGeom>
          <a:ln>
            <a:solidFill>
              <a:srgbClr val="006FB5"/>
            </a:solidFill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2000" rIns="72000">
            <a:spAutoFit/>
          </a:bodyPr>
          <a:lstStyle>
            <a:defPPr>
              <a:defRPr lang="de-DE"/>
            </a:defPPr>
            <a:lvl1pPr eaLnBrk="1" hangingPunct="1">
              <a:spcBef>
                <a:spcPct val="50000"/>
              </a:spcBef>
              <a:defRPr sz="1600"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ctr">
              <a:defRPr/>
            </a:pPr>
            <a:r>
              <a:rPr lang="de-CH" sz="1400" dirty="0" err="1"/>
              <a:t>Transitional</a:t>
            </a:r>
            <a:r>
              <a:rPr lang="de-CH" sz="1400" dirty="0"/>
              <a:t> Options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723409" y="3566208"/>
            <a:ext cx="1659321" cy="1415772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sp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sz="1400" dirty="0"/>
              <a:t>Federal </a:t>
            </a:r>
            <a:r>
              <a:rPr lang="de-CH" sz="1400" dirty="0" err="1"/>
              <a:t>Certificate</a:t>
            </a:r>
            <a:r>
              <a:rPr lang="de-CH" sz="1400" dirty="0"/>
              <a:t> </a:t>
            </a:r>
            <a:r>
              <a:rPr lang="de-CH" sz="1400" dirty="0" err="1"/>
              <a:t>of</a:t>
            </a:r>
            <a:r>
              <a:rPr lang="de-CH" sz="1400" dirty="0"/>
              <a:t> </a:t>
            </a:r>
            <a:r>
              <a:rPr lang="de-CH" sz="1400" dirty="0" err="1"/>
              <a:t>Vocational</a:t>
            </a:r>
            <a:r>
              <a:rPr lang="de-CH" sz="1400" dirty="0"/>
              <a:t> Education </a:t>
            </a:r>
            <a:r>
              <a:rPr lang="de-CH" sz="1400" dirty="0" err="1"/>
              <a:t>and</a:t>
            </a:r>
            <a:r>
              <a:rPr lang="de-CH" sz="1400" dirty="0"/>
              <a:t> Training</a:t>
            </a:r>
          </a:p>
          <a:p>
            <a:r>
              <a:rPr lang="de-CH" sz="1400" dirty="0">
                <a:solidFill>
                  <a:schemeClr val="tx1"/>
                </a:solidFill>
              </a:rPr>
              <a:t>Host </a:t>
            </a:r>
            <a:r>
              <a:rPr lang="de-CH" sz="1400" dirty="0" err="1">
                <a:solidFill>
                  <a:schemeClr val="tx1"/>
                </a:solidFill>
              </a:rPr>
              <a:t>companies</a:t>
            </a:r>
            <a:endParaRPr lang="de-CH" sz="1400" dirty="0">
              <a:solidFill>
                <a:schemeClr val="tx1"/>
              </a:solidFill>
            </a:endParaRPr>
          </a:p>
          <a:p>
            <a:r>
              <a:rPr lang="de-CH" sz="1400" dirty="0" err="1">
                <a:solidFill>
                  <a:schemeClr val="tx1"/>
                </a:solidFill>
              </a:rPr>
              <a:t>Vocational</a:t>
            </a:r>
            <a:r>
              <a:rPr lang="de-CH" sz="1400" dirty="0">
                <a:solidFill>
                  <a:schemeClr val="tx1"/>
                </a:solidFill>
              </a:rPr>
              <a:t> </a:t>
            </a:r>
            <a:r>
              <a:rPr lang="de-CH" sz="1400" dirty="0" err="1">
                <a:solidFill>
                  <a:schemeClr val="tx1"/>
                </a:solidFill>
              </a:rPr>
              <a:t>schools</a:t>
            </a:r>
            <a:endParaRPr lang="de-CH" sz="1400" dirty="0">
              <a:solidFill>
                <a:schemeClr val="tx1"/>
              </a:solidFill>
            </a:endParaRPr>
          </a:p>
          <a:p>
            <a:r>
              <a:rPr lang="de-CH" sz="1400" dirty="0" err="1">
                <a:solidFill>
                  <a:schemeClr val="tx1"/>
                </a:solidFill>
              </a:rPr>
              <a:t>Branch</a:t>
            </a:r>
            <a:r>
              <a:rPr lang="de-CH" sz="1400" dirty="0">
                <a:solidFill>
                  <a:schemeClr val="tx1"/>
                </a:solidFill>
              </a:rPr>
              <a:t> </a:t>
            </a:r>
            <a:r>
              <a:rPr lang="de-CH" sz="1400" dirty="0" err="1">
                <a:solidFill>
                  <a:schemeClr val="tx1"/>
                </a:solidFill>
              </a:rPr>
              <a:t>courses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2489746" y="3570536"/>
            <a:ext cx="1895232" cy="1415772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sp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sz="1400" dirty="0"/>
              <a:t>Federal </a:t>
            </a:r>
            <a:r>
              <a:rPr lang="de-CH" sz="1400" dirty="0" err="1"/>
              <a:t>Diploma</a:t>
            </a:r>
            <a:r>
              <a:rPr lang="de-CH" sz="1400" dirty="0"/>
              <a:t> </a:t>
            </a:r>
            <a:r>
              <a:rPr lang="de-CH" sz="1400" dirty="0" err="1"/>
              <a:t>of</a:t>
            </a:r>
            <a:r>
              <a:rPr lang="de-CH" sz="1400" dirty="0"/>
              <a:t> </a:t>
            </a:r>
            <a:r>
              <a:rPr lang="de-CH" sz="1400" dirty="0" err="1"/>
              <a:t>Vocational</a:t>
            </a:r>
            <a:r>
              <a:rPr lang="de-CH" sz="1400" dirty="0"/>
              <a:t> Education </a:t>
            </a:r>
            <a:r>
              <a:rPr lang="de-CH" sz="1400" dirty="0" err="1"/>
              <a:t>and</a:t>
            </a:r>
            <a:r>
              <a:rPr lang="de-CH" sz="1400" dirty="0"/>
              <a:t> Training</a:t>
            </a:r>
          </a:p>
          <a:p>
            <a:r>
              <a:rPr lang="de-CH" sz="1400" dirty="0">
                <a:solidFill>
                  <a:schemeClr val="tx1"/>
                </a:solidFill>
              </a:rPr>
              <a:t>Host </a:t>
            </a:r>
            <a:r>
              <a:rPr lang="de-CH" sz="1400" dirty="0" err="1">
                <a:solidFill>
                  <a:schemeClr val="tx1"/>
                </a:solidFill>
              </a:rPr>
              <a:t>companies</a:t>
            </a:r>
            <a:endParaRPr lang="de-CH" sz="1400" dirty="0">
              <a:solidFill>
                <a:schemeClr val="tx1"/>
              </a:solidFill>
            </a:endParaRPr>
          </a:p>
          <a:p>
            <a:r>
              <a:rPr lang="de-CH" sz="1400" dirty="0" err="1">
                <a:solidFill>
                  <a:schemeClr val="tx1"/>
                </a:solidFill>
              </a:rPr>
              <a:t>Vocational</a:t>
            </a:r>
            <a:r>
              <a:rPr lang="de-CH" sz="1400" dirty="0">
                <a:solidFill>
                  <a:schemeClr val="tx1"/>
                </a:solidFill>
              </a:rPr>
              <a:t> </a:t>
            </a:r>
            <a:r>
              <a:rPr lang="de-CH" sz="1400" dirty="0" err="1">
                <a:solidFill>
                  <a:schemeClr val="tx1"/>
                </a:solidFill>
              </a:rPr>
              <a:t>schools</a:t>
            </a:r>
            <a:endParaRPr lang="de-CH" sz="1400" dirty="0">
              <a:solidFill>
                <a:schemeClr val="tx1"/>
              </a:solidFill>
            </a:endParaRPr>
          </a:p>
          <a:p>
            <a:r>
              <a:rPr lang="de-CH" sz="1400" dirty="0" err="1">
                <a:solidFill>
                  <a:schemeClr val="tx1"/>
                </a:solidFill>
              </a:rPr>
              <a:t>Branch</a:t>
            </a:r>
            <a:r>
              <a:rPr lang="de-CH" sz="1400" dirty="0">
                <a:solidFill>
                  <a:schemeClr val="tx1"/>
                </a:solidFill>
              </a:rPr>
              <a:t> </a:t>
            </a:r>
            <a:r>
              <a:rPr lang="de-CH" sz="1400" dirty="0" err="1">
                <a:solidFill>
                  <a:schemeClr val="tx1"/>
                </a:solidFill>
              </a:rPr>
              <a:t>courses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6044860" y="3577506"/>
            <a:ext cx="1169682" cy="1384995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sp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sz="1400" dirty="0" err="1"/>
              <a:t>Specialised</a:t>
            </a:r>
            <a:r>
              <a:rPr lang="de-CH" sz="1400" dirty="0"/>
              <a:t> School </a:t>
            </a:r>
            <a:r>
              <a:rPr lang="de-CH" sz="1400" dirty="0" err="1"/>
              <a:t>Certificate</a:t>
            </a:r>
            <a:endParaRPr lang="de-CH" sz="1400" dirty="0"/>
          </a:p>
          <a:p>
            <a:endParaRPr lang="de-CH" sz="1400" dirty="0"/>
          </a:p>
          <a:p>
            <a:r>
              <a:rPr lang="de-CH" sz="1400" dirty="0" err="1">
                <a:solidFill>
                  <a:schemeClr val="tx1"/>
                </a:solidFill>
              </a:rPr>
              <a:t>Specialised</a:t>
            </a:r>
            <a:r>
              <a:rPr lang="de-CH" sz="1400" dirty="0">
                <a:solidFill>
                  <a:schemeClr val="tx1"/>
                </a:solidFill>
              </a:rPr>
              <a:t> Schools</a:t>
            </a: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7380311" y="3587536"/>
            <a:ext cx="1182813" cy="1476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sp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dirty="0"/>
              <a:t>Gymnasien</a:t>
            </a:r>
          </a:p>
          <a:p>
            <a:endParaRPr lang="de-CH" dirty="0"/>
          </a:p>
          <a:p>
            <a:endParaRPr lang="de-CH" dirty="0" smtClean="0"/>
          </a:p>
          <a:p>
            <a:endParaRPr lang="de-CH" dirty="0"/>
          </a:p>
          <a:p>
            <a:r>
              <a:rPr lang="de-CH" sz="1400" dirty="0">
                <a:solidFill>
                  <a:schemeClr val="tx1"/>
                </a:solidFill>
              </a:rPr>
              <a:t>Kantonsschule Zug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711511" y="764704"/>
            <a:ext cx="3318644" cy="38057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lnSpc>
                <a:spcPts val="2500"/>
              </a:lnSpc>
              <a:buFont typeface="Arial" charset="0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500"/>
              </a:lnSpc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000"/>
              </a:lnSpc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1500"/>
              </a:lnSpc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ts val="1500"/>
              </a:lnSpc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de-CH" altLang="de-DE" sz="1400" dirty="0">
                <a:latin typeface="Arial Narrow" panose="020B0606020202030204" pitchFamily="34" charset="0"/>
              </a:rPr>
              <a:t>Professional Education</a:t>
            </a: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4211960" y="764705"/>
            <a:ext cx="4370582" cy="3834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lnSpc>
                <a:spcPts val="2500"/>
              </a:lnSpc>
              <a:buFont typeface="Arial" charset="0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500"/>
              </a:lnSpc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000"/>
              </a:lnSpc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1500"/>
              </a:lnSpc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ts val="1500"/>
              </a:lnSpc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de-CH" altLang="de-DE" sz="1400" dirty="0" err="1">
                <a:latin typeface="Arial Narrow" panose="020B0606020202030204" pitchFamily="34" charset="0"/>
              </a:rPr>
              <a:t>Universities</a:t>
            </a:r>
            <a:endParaRPr lang="de-CH" altLang="de-DE" sz="1400" dirty="0">
              <a:latin typeface="Arial Narrow" panose="020B0606020202030204" pitchFamily="34" charset="0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711511" y="1188500"/>
            <a:ext cx="1584325" cy="1508105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sp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sz="1400" dirty="0" err="1"/>
              <a:t>Advanced</a:t>
            </a:r>
            <a:r>
              <a:rPr lang="de-CH" sz="1400" dirty="0"/>
              <a:t> Federal </a:t>
            </a:r>
            <a:r>
              <a:rPr lang="de-CH" sz="1400" dirty="0" err="1"/>
              <a:t>Diploma</a:t>
            </a:r>
            <a:r>
              <a:rPr lang="de-CH" sz="1400" dirty="0"/>
              <a:t> </a:t>
            </a:r>
            <a:r>
              <a:rPr lang="de-CH" sz="1400" dirty="0" err="1"/>
              <a:t>of</a:t>
            </a:r>
            <a:r>
              <a:rPr lang="de-CH" sz="1400" dirty="0"/>
              <a:t> Higher Education</a:t>
            </a:r>
          </a:p>
          <a:p>
            <a:r>
              <a:rPr lang="de-CH" sz="1400" dirty="0"/>
              <a:t>Federal </a:t>
            </a:r>
            <a:r>
              <a:rPr lang="de-CH" sz="1400" dirty="0" err="1"/>
              <a:t>Diploma</a:t>
            </a:r>
            <a:r>
              <a:rPr lang="de-CH" sz="1400" dirty="0"/>
              <a:t> </a:t>
            </a:r>
            <a:r>
              <a:rPr lang="de-CH" sz="1400" dirty="0" err="1"/>
              <a:t>of</a:t>
            </a:r>
            <a:r>
              <a:rPr lang="de-CH" sz="1400" dirty="0"/>
              <a:t> Higher Education</a:t>
            </a:r>
          </a:p>
          <a:p>
            <a:endParaRPr lang="de-CH" sz="800" dirty="0"/>
          </a:p>
          <a:p>
            <a:r>
              <a:rPr lang="de-CH" sz="1400" dirty="0">
                <a:solidFill>
                  <a:schemeClr val="tx1"/>
                </a:solidFill>
              </a:rPr>
              <a:t>Federal </a:t>
            </a:r>
            <a:r>
              <a:rPr lang="de-CH" sz="1400" dirty="0" err="1">
                <a:solidFill>
                  <a:schemeClr val="tx1"/>
                </a:solidFill>
              </a:rPr>
              <a:t>Examinations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489746" y="1196753"/>
            <a:ext cx="1540409" cy="1512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sp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sz="1400" dirty="0"/>
              <a:t>Advanced Federal Diploma of Higher </a:t>
            </a:r>
          </a:p>
          <a:p>
            <a:r>
              <a:rPr lang="en-US" sz="1400" dirty="0"/>
              <a:t>Education</a:t>
            </a:r>
          </a:p>
          <a:p>
            <a:endParaRPr lang="de-CH" sz="1400" dirty="0"/>
          </a:p>
          <a:p>
            <a:endParaRPr lang="de-CH" sz="800" dirty="0"/>
          </a:p>
          <a:p>
            <a:r>
              <a:rPr lang="de-CH" sz="1400" dirty="0">
                <a:solidFill>
                  <a:schemeClr val="tx1"/>
                </a:solidFill>
              </a:rPr>
              <a:t>Colleges </a:t>
            </a:r>
            <a:r>
              <a:rPr lang="de-CH" sz="1400" dirty="0" err="1">
                <a:solidFill>
                  <a:schemeClr val="tx1"/>
                </a:solidFill>
              </a:rPr>
              <a:t>of</a:t>
            </a:r>
            <a:r>
              <a:rPr lang="de-CH" sz="1400" dirty="0">
                <a:solidFill>
                  <a:schemeClr val="tx1"/>
                </a:solidFill>
              </a:rPr>
              <a:t> Higher Education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4216152" y="1196755"/>
            <a:ext cx="1368000" cy="1538883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sp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sz="1400" dirty="0" err="1"/>
              <a:t>Master's</a:t>
            </a:r>
            <a:r>
              <a:rPr lang="de-CH" sz="1400" dirty="0"/>
              <a:t> </a:t>
            </a:r>
            <a:r>
              <a:rPr lang="de-CH" sz="1400" dirty="0" err="1"/>
              <a:t>degree</a:t>
            </a:r>
            <a:endParaRPr lang="de-CH" sz="1400" dirty="0"/>
          </a:p>
          <a:p>
            <a:r>
              <a:rPr lang="de-CH" sz="1400" dirty="0" err="1"/>
              <a:t>Bachelor's</a:t>
            </a:r>
            <a:r>
              <a:rPr lang="de-CH" sz="1400" dirty="0"/>
              <a:t> </a:t>
            </a:r>
            <a:r>
              <a:rPr lang="de-CH" sz="1400" dirty="0" err="1"/>
              <a:t>degree</a:t>
            </a:r>
            <a:endParaRPr lang="de-CH" sz="1400" dirty="0"/>
          </a:p>
          <a:p>
            <a:endParaRPr lang="de-CH" sz="1400" dirty="0"/>
          </a:p>
          <a:p>
            <a:endParaRPr lang="de-CH" sz="800" dirty="0"/>
          </a:p>
          <a:p>
            <a:endParaRPr lang="de-CH" sz="1400" dirty="0"/>
          </a:p>
          <a:p>
            <a:r>
              <a:rPr lang="de-CH" sz="1400" dirty="0" err="1">
                <a:solidFill>
                  <a:schemeClr val="tx1"/>
                </a:solidFill>
              </a:rPr>
              <a:t>Universites</a:t>
            </a:r>
            <a:r>
              <a:rPr lang="de-CH" sz="1400" dirty="0">
                <a:solidFill>
                  <a:schemeClr val="tx1"/>
                </a:solidFill>
              </a:rPr>
              <a:t> </a:t>
            </a:r>
            <a:r>
              <a:rPr lang="de-CH" sz="1400" dirty="0" err="1">
                <a:solidFill>
                  <a:schemeClr val="tx1"/>
                </a:solidFill>
              </a:rPr>
              <a:t>of</a:t>
            </a:r>
            <a:r>
              <a:rPr lang="de-CH" sz="1400" dirty="0">
                <a:solidFill>
                  <a:schemeClr val="tx1"/>
                </a:solidFill>
              </a:rPr>
              <a:t> </a:t>
            </a:r>
            <a:r>
              <a:rPr lang="de-CH" sz="1400" dirty="0" err="1">
                <a:solidFill>
                  <a:schemeClr val="tx1"/>
                </a:solidFill>
              </a:rPr>
              <a:t>applied</a:t>
            </a:r>
            <a:r>
              <a:rPr lang="de-CH" sz="1400" dirty="0">
                <a:solidFill>
                  <a:schemeClr val="tx1"/>
                </a:solidFill>
              </a:rPr>
              <a:t> </a:t>
            </a:r>
            <a:r>
              <a:rPr lang="de-CH" sz="1400" dirty="0" err="1">
                <a:solidFill>
                  <a:schemeClr val="tx1"/>
                </a:solidFill>
              </a:rPr>
              <a:t>sciences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48" name="Text Box 36"/>
          <p:cNvSpPr txBox="1">
            <a:spLocks noChangeArrowheads="1"/>
          </p:cNvSpPr>
          <p:nvPr/>
        </p:nvSpPr>
        <p:spPr bwMode="auto">
          <a:xfrm rot="16200000">
            <a:off x="3946082" y="4004581"/>
            <a:ext cx="1414800" cy="540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solidFill>
              <a:schemeClr val="bg1"/>
            </a:solidFill>
          </a:ln>
          <a:extLst/>
        </p:spPr>
        <p:txBody>
          <a:bodyPr wrap="square" lIns="72000" rIns="72000">
            <a:sp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sz="1500" dirty="0" smtClean="0"/>
              <a:t>Berufsmaturität (BM1)</a:t>
            </a:r>
            <a:endParaRPr lang="de-CH" sz="1500" dirty="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7195124" y="1196428"/>
            <a:ext cx="1368000" cy="1512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sp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sz="1400" dirty="0" err="1"/>
              <a:t>PhD</a:t>
            </a:r>
            <a:r>
              <a:rPr lang="de-CH" sz="1400" dirty="0"/>
              <a:t>/</a:t>
            </a:r>
            <a:r>
              <a:rPr lang="de-CH" sz="1400" dirty="0" err="1"/>
              <a:t>doctorate</a:t>
            </a:r>
            <a:endParaRPr lang="de-CH" sz="1400" dirty="0"/>
          </a:p>
          <a:p>
            <a:r>
              <a:rPr lang="de-CH" sz="1400" dirty="0" err="1"/>
              <a:t>Master's</a:t>
            </a:r>
            <a:r>
              <a:rPr lang="de-CH" sz="1400" dirty="0"/>
              <a:t> </a:t>
            </a:r>
            <a:r>
              <a:rPr lang="de-CH" sz="1400" dirty="0" err="1"/>
              <a:t>degree</a:t>
            </a:r>
            <a:endParaRPr lang="de-CH" sz="1400" dirty="0"/>
          </a:p>
          <a:p>
            <a:r>
              <a:rPr lang="de-CH" sz="1400" dirty="0" err="1"/>
              <a:t>Bachelor's</a:t>
            </a:r>
            <a:r>
              <a:rPr lang="de-CH" sz="1400" dirty="0"/>
              <a:t> </a:t>
            </a:r>
            <a:r>
              <a:rPr lang="de-CH" sz="1400" dirty="0" err="1"/>
              <a:t>degree</a:t>
            </a:r>
            <a:endParaRPr lang="de-CH" sz="1400" dirty="0"/>
          </a:p>
          <a:p>
            <a:endParaRPr lang="de-CH" sz="1050" dirty="0"/>
          </a:p>
          <a:p>
            <a:r>
              <a:rPr lang="de-CH" sz="1400" dirty="0" err="1">
                <a:solidFill>
                  <a:schemeClr val="tx1"/>
                </a:solidFill>
              </a:rPr>
              <a:t>Universities</a:t>
            </a:r>
            <a:r>
              <a:rPr lang="de-CH" sz="1400" dirty="0">
                <a:solidFill>
                  <a:schemeClr val="tx1"/>
                </a:solidFill>
              </a:rPr>
              <a:t> </a:t>
            </a:r>
          </a:p>
          <a:p>
            <a:r>
              <a:rPr lang="de-CH" sz="1400" dirty="0">
                <a:solidFill>
                  <a:schemeClr val="tx1"/>
                </a:solidFill>
              </a:rPr>
              <a:t>Federal </a:t>
            </a:r>
            <a:r>
              <a:rPr lang="de-CH" sz="1400" dirty="0" err="1">
                <a:solidFill>
                  <a:schemeClr val="tx1"/>
                </a:solidFill>
              </a:rPr>
              <a:t>instututes</a:t>
            </a:r>
            <a:r>
              <a:rPr lang="de-CH" sz="1400" dirty="0">
                <a:solidFill>
                  <a:schemeClr val="tx1"/>
                </a:solidFill>
              </a:rPr>
              <a:t> </a:t>
            </a:r>
            <a:r>
              <a:rPr lang="de-CH" sz="1400" dirty="0" err="1">
                <a:solidFill>
                  <a:schemeClr val="tx1"/>
                </a:solidFill>
              </a:rPr>
              <a:t>of</a:t>
            </a:r>
            <a:r>
              <a:rPr lang="de-CH" sz="1400" dirty="0">
                <a:solidFill>
                  <a:schemeClr val="tx1"/>
                </a:solidFill>
              </a:rPr>
              <a:t> Technology </a:t>
            </a:r>
          </a:p>
        </p:txBody>
      </p:sp>
      <p:grpSp>
        <p:nvGrpSpPr>
          <p:cNvPr id="35" name="Gruppieren 34"/>
          <p:cNvGrpSpPr>
            <a:grpSpLocks/>
          </p:cNvGrpSpPr>
          <p:nvPr/>
        </p:nvGrpSpPr>
        <p:grpSpPr bwMode="auto">
          <a:xfrm>
            <a:off x="3709116" y="6284413"/>
            <a:ext cx="3888003" cy="520708"/>
            <a:chOff x="4283968" y="6148108"/>
            <a:chExt cx="3888432" cy="521252"/>
          </a:xfrm>
        </p:grpSpPr>
        <p:sp>
          <p:nvSpPr>
            <p:cNvPr id="40" name="Textfeld 78"/>
            <p:cNvSpPr txBox="1">
              <a:spLocks noChangeArrowheads="1"/>
            </p:cNvSpPr>
            <p:nvPr/>
          </p:nvSpPr>
          <p:spPr bwMode="auto">
            <a:xfrm>
              <a:off x="4286405" y="6148108"/>
              <a:ext cx="2340845" cy="307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ts val="2500"/>
                </a:lnSpc>
                <a:buFont typeface="Arial" charset="0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500"/>
                </a:lnSpc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000"/>
                </a:lnSpc>
                <a:buFont typeface="Arial" charset="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1500"/>
                </a:lnSpc>
                <a:buFont typeface="Arial" charset="0"/>
                <a:buChar char="–"/>
                <a:defRPr sz="1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ts val="1500"/>
                </a:lnSpc>
                <a:buFont typeface="Arial" charset="0"/>
                <a:buChar char="–"/>
                <a:defRPr sz="1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ts val="1500"/>
                </a:lnSpc>
                <a:spcBef>
                  <a:spcPct val="0"/>
                </a:spcBef>
                <a:spcAft>
                  <a:spcPct val="0"/>
                </a:spcAft>
                <a:buFont typeface="Arial" charset="0"/>
                <a:buChar char="–"/>
                <a:defRPr sz="1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ts val="1500"/>
                </a:lnSpc>
                <a:spcBef>
                  <a:spcPct val="0"/>
                </a:spcBef>
                <a:spcAft>
                  <a:spcPct val="0"/>
                </a:spcAft>
                <a:buFont typeface="Arial" charset="0"/>
                <a:buChar char="–"/>
                <a:defRPr sz="1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ts val="1500"/>
                </a:lnSpc>
                <a:spcBef>
                  <a:spcPct val="0"/>
                </a:spcBef>
                <a:spcAft>
                  <a:spcPct val="0"/>
                </a:spcAft>
                <a:buFont typeface="Arial" charset="0"/>
                <a:buChar char="–"/>
                <a:defRPr sz="1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ts val="1500"/>
                </a:lnSpc>
                <a:spcBef>
                  <a:spcPct val="0"/>
                </a:spcBef>
                <a:spcAft>
                  <a:spcPct val="0"/>
                </a:spcAft>
                <a:buFont typeface="Arial" charset="0"/>
                <a:buChar char="–"/>
                <a:defRPr sz="1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buFontTx/>
                <a:buNone/>
              </a:pPr>
              <a:r>
                <a:rPr lang="de-CH" altLang="de-DE" sz="1400" dirty="0" err="1">
                  <a:latin typeface="Arial Narrow" panose="020B0606020202030204" pitchFamily="34" charset="0"/>
                </a:rPr>
                <a:t>Usual</a:t>
              </a:r>
              <a:r>
                <a:rPr lang="de-CH" altLang="de-DE" sz="1400" dirty="0">
                  <a:latin typeface="Arial Narrow" panose="020B0606020202030204" pitchFamily="34" charset="0"/>
                </a:rPr>
                <a:t> </a:t>
              </a:r>
              <a:r>
                <a:rPr lang="de-CH" altLang="de-DE" sz="1400" dirty="0" err="1">
                  <a:latin typeface="Arial Narrow" panose="020B0606020202030204" pitchFamily="34" charset="0"/>
                </a:rPr>
                <a:t>pathway</a:t>
              </a:r>
              <a:endParaRPr lang="de-CH" altLang="de-DE" sz="1400" dirty="0">
                <a:latin typeface="Arial Narrow" panose="020B0606020202030204" pitchFamily="34" charset="0"/>
              </a:endParaRPr>
            </a:p>
          </p:txBody>
        </p:sp>
        <p:sp>
          <p:nvSpPr>
            <p:cNvPr id="37" name="Textfeld 75"/>
            <p:cNvSpPr txBox="1">
              <a:spLocks noChangeArrowheads="1"/>
            </p:cNvSpPr>
            <p:nvPr/>
          </p:nvSpPr>
          <p:spPr bwMode="auto">
            <a:xfrm>
              <a:off x="4283968" y="6361583"/>
              <a:ext cx="388843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ts val="2500"/>
                </a:lnSpc>
                <a:buFont typeface="Arial" charset="0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500"/>
                </a:lnSpc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000"/>
                </a:lnSpc>
                <a:buFont typeface="Arial" charset="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1500"/>
                </a:lnSpc>
                <a:buFont typeface="Arial" charset="0"/>
                <a:buChar char="–"/>
                <a:defRPr sz="1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ts val="1500"/>
                </a:lnSpc>
                <a:buFont typeface="Arial" charset="0"/>
                <a:buChar char="–"/>
                <a:defRPr sz="1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ts val="1500"/>
                </a:lnSpc>
                <a:spcBef>
                  <a:spcPct val="0"/>
                </a:spcBef>
                <a:spcAft>
                  <a:spcPct val="0"/>
                </a:spcAft>
                <a:buFont typeface="Arial" charset="0"/>
                <a:buChar char="–"/>
                <a:defRPr sz="1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ts val="1500"/>
                </a:lnSpc>
                <a:spcBef>
                  <a:spcPct val="0"/>
                </a:spcBef>
                <a:spcAft>
                  <a:spcPct val="0"/>
                </a:spcAft>
                <a:buFont typeface="Arial" charset="0"/>
                <a:buChar char="–"/>
                <a:defRPr sz="1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ts val="1500"/>
                </a:lnSpc>
                <a:spcBef>
                  <a:spcPct val="0"/>
                </a:spcBef>
                <a:spcAft>
                  <a:spcPct val="0"/>
                </a:spcAft>
                <a:buFont typeface="Arial" charset="0"/>
                <a:buChar char="–"/>
                <a:defRPr sz="1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ts val="1500"/>
                </a:lnSpc>
                <a:spcBef>
                  <a:spcPct val="0"/>
                </a:spcBef>
                <a:spcAft>
                  <a:spcPct val="0"/>
                </a:spcAft>
                <a:buFont typeface="Arial" charset="0"/>
                <a:buChar char="–"/>
                <a:defRPr sz="1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buFontTx/>
                <a:buNone/>
              </a:pPr>
              <a:r>
                <a:rPr lang="de-CH" altLang="de-DE" sz="1400" dirty="0" err="1">
                  <a:latin typeface="Arial Narrow" panose="020B0606020202030204" pitchFamily="34" charset="0"/>
                </a:rPr>
                <a:t>Possible</a:t>
              </a:r>
              <a:r>
                <a:rPr lang="de-CH" altLang="de-DE" sz="1400" dirty="0">
                  <a:latin typeface="Arial Narrow" panose="020B0606020202030204" pitchFamily="34" charset="0"/>
                </a:rPr>
                <a:t> </a:t>
              </a:r>
              <a:r>
                <a:rPr lang="de-CH" altLang="de-DE" sz="1400" dirty="0" err="1">
                  <a:latin typeface="Arial Narrow" panose="020B0606020202030204" pitchFamily="34" charset="0"/>
                </a:rPr>
                <a:t>pathway</a:t>
              </a:r>
              <a:endParaRPr lang="de-CH" altLang="de-DE" sz="14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101" name="Line 28"/>
          <p:cNvSpPr>
            <a:spLocks noChangeShapeType="1"/>
          </p:cNvSpPr>
          <p:nvPr/>
        </p:nvSpPr>
        <p:spPr bwMode="auto">
          <a:xfrm>
            <a:off x="2342536" y="3721492"/>
            <a:ext cx="169552" cy="1422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>
              <a:latin typeface="Arial Narrow" panose="020B0606020202030204" pitchFamily="34" charset="0"/>
            </a:endParaRPr>
          </a:p>
        </p:txBody>
      </p:sp>
      <p:grpSp>
        <p:nvGrpSpPr>
          <p:cNvPr id="178" name="Gruppieren 177"/>
          <p:cNvGrpSpPr/>
          <p:nvPr/>
        </p:nvGrpSpPr>
        <p:grpSpPr>
          <a:xfrm>
            <a:off x="3933041" y="1376773"/>
            <a:ext cx="333759" cy="216024"/>
            <a:chOff x="3933041" y="1376773"/>
            <a:chExt cx="333759" cy="216024"/>
          </a:xfrm>
        </p:grpSpPr>
        <p:sp>
          <p:nvSpPr>
            <p:cNvPr id="102" name="Line 28"/>
            <p:cNvSpPr>
              <a:spLocks noChangeShapeType="1"/>
            </p:cNvSpPr>
            <p:nvPr/>
          </p:nvSpPr>
          <p:spPr bwMode="auto">
            <a:xfrm>
              <a:off x="3939575" y="1376773"/>
              <a:ext cx="327225" cy="0"/>
            </a:xfrm>
            <a:prstGeom prst="line">
              <a:avLst/>
            </a:prstGeom>
            <a:noFill/>
            <a:ln w="2540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>
                <a:latin typeface="Arial Narrow" panose="020B0606020202030204" pitchFamily="34" charset="0"/>
              </a:endParaRPr>
            </a:p>
          </p:txBody>
        </p:sp>
        <p:sp>
          <p:nvSpPr>
            <p:cNvPr id="103" name="Line 28"/>
            <p:cNvSpPr>
              <a:spLocks noChangeShapeType="1"/>
            </p:cNvSpPr>
            <p:nvPr/>
          </p:nvSpPr>
          <p:spPr bwMode="auto">
            <a:xfrm flipH="1">
              <a:off x="3933041" y="1592797"/>
              <a:ext cx="333758" cy="0"/>
            </a:xfrm>
            <a:prstGeom prst="line">
              <a:avLst/>
            </a:prstGeom>
            <a:noFill/>
            <a:ln w="2540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>
                <a:latin typeface="Arial Narrow" panose="020B0606020202030204" pitchFamily="34" charset="0"/>
              </a:endParaRPr>
            </a:p>
          </p:txBody>
        </p:sp>
      </p:grp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5715347" y="1196755"/>
            <a:ext cx="1368000" cy="1512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de-CH" sz="1400" dirty="0" err="1">
                <a:solidFill>
                  <a:schemeClr val="bg1"/>
                </a:solidFill>
                <a:latin typeface="Arial Narrow" pitchFamily="34" charset="0"/>
              </a:rPr>
              <a:t>Master's</a:t>
            </a:r>
            <a:r>
              <a:rPr lang="de-CH" sz="1400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de-CH" sz="1400" dirty="0" err="1">
                <a:solidFill>
                  <a:schemeClr val="bg1"/>
                </a:solidFill>
                <a:latin typeface="Arial Narrow" pitchFamily="34" charset="0"/>
              </a:rPr>
              <a:t>degree</a:t>
            </a:r>
            <a:endParaRPr lang="de-CH" sz="1400" dirty="0">
              <a:solidFill>
                <a:schemeClr val="bg1"/>
              </a:solidFill>
              <a:latin typeface="Arial Narrow" pitchFamily="34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de-CH" sz="1400" dirty="0" err="1">
                <a:solidFill>
                  <a:schemeClr val="bg1"/>
                </a:solidFill>
                <a:latin typeface="Arial Narrow" pitchFamily="34" charset="0"/>
              </a:rPr>
              <a:t>Bachelor's</a:t>
            </a:r>
            <a:r>
              <a:rPr lang="de-CH" sz="1400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de-CH" sz="1400" dirty="0" err="1">
                <a:solidFill>
                  <a:schemeClr val="bg1"/>
                </a:solidFill>
                <a:latin typeface="Arial Narrow" pitchFamily="34" charset="0"/>
              </a:rPr>
              <a:t>degree</a:t>
            </a:r>
            <a:endParaRPr lang="de-CH" sz="1400" dirty="0">
              <a:solidFill>
                <a:schemeClr val="bg1"/>
              </a:solidFill>
              <a:latin typeface="Arial Narrow" pitchFamily="34" charset="0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de-CH" sz="1400" dirty="0">
              <a:latin typeface="Arial Narrow" pitchFamily="34" charset="0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de-CH" sz="800" dirty="0">
              <a:latin typeface="Arial Narrow" pitchFamily="34" charset="0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de-CH" sz="1000" dirty="0">
              <a:latin typeface="Arial Narrow" pitchFamily="34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de-CH" sz="1400" dirty="0" err="1">
                <a:latin typeface="Arial Narrow" pitchFamily="34" charset="0"/>
              </a:rPr>
              <a:t>Universities</a:t>
            </a:r>
            <a:r>
              <a:rPr lang="de-CH" sz="1400" dirty="0">
                <a:latin typeface="Arial Narrow" pitchFamily="34" charset="0"/>
              </a:rPr>
              <a:t> </a:t>
            </a:r>
            <a:r>
              <a:rPr lang="de-CH" sz="1400" dirty="0" err="1">
                <a:latin typeface="Arial Narrow" pitchFamily="34" charset="0"/>
              </a:rPr>
              <a:t>of</a:t>
            </a:r>
            <a:r>
              <a:rPr lang="de-CH" sz="1400" dirty="0">
                <a:latin typeface="Arial Narrow" pitchFamily="34" charset="0"/>
              </a:rPr>
              <a:t> </a:t>
            </a:r>
            <a:r>
              <a:rPr lang="de-CH" sz="1400" dirty="0" err="1">
                <a:latin typeface="Arial Narrow" pitchFamily="34" charset="0"/>
              </a:rPr>
              <a:t>Teacher</a:t>
            </a:r>
            <a:r>
              <a:rPr lang="de-CH" sz="1400" dirty="0">
                <a:latin typeface="Arial Narrow" pitchFamily="34" charset="0"/>
              </a:rPr>
              <a:t> Education</a:t>
            </a:r>
          </a:p>
        </p:txBody>
      </p:sp>
      <p:sp>
        <p:nvSpPr>
          <p:cNvPr id="63" name="Line 34"/>
          <p:cNvSpPr>
            <a:spLocks noChangeShapeType="1"/>
          </p:cNvSpPr>
          <p:nvPr/>
        </p:nvSpPr>
        <p:spPr bwMode="auto">
          <a:xfrm>
            <a:off x="3090168" y="6673694"/>
            <a:ext cx="649284" cy="0"/>
          </a:xfrm>
          <a:prstGeom prst="line">
            <a:avLst/>
          </a:prstGeom>
          <a:noFill/>
          <a:ln w="25400">
            <a:solidFill>
              <a:srgbClr val="B2B2B2"/>
            </a:solidFill>
            <a:prstDash val="dash"/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64" name="Line 34"/>
          <p:cNvSpPr>
            <a:spLocks noChangeShapeType="1"/>
          </p:cNvSpPr>
          <p:nvPr/>
        </p:nvSpPr>
        <p:spPr bwMode="auto">
          <a:xfrm flipV="1">
            <a:off x="3098559" y="6447269"/>
            <a:ext cx="649560" cy="1201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6044862" y="3213024"/>
            <a:ext cx="1169682" cy="46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solidFill>
              <a:schemeClr val="bg1"/>
            </a:solidFill>
          </a:ln>
          <a:extLst/>
        </p:spPr>
        <p:txBody>
          <a:bodyPr wrap="square" lIns="72000" rIns="72000">
            <a:sp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sz="1400" dirty="0" err="1"/>
              <a:t>Specialised</a:t>
            </a:r>
            <a:r>
              <a:rPr lang="de-CH" sz="1400" dirty="0"/>
              <a:t> </a:t>
            </a:r>
            <a:r>
              <a:rPr lang="de-CH" sz="1400" dirty="0" err="1"/>
              <a:t>Baccalaureate</a:t>
            </a:r>
            <a:endParaRPr lang="de-CH" sz="1400" dirty="0"/>
          </a:p>
        </p:txBody>
      </p:sp>
      <p:grpSp>
        <p:nvGrpSpPr>
          <p:cNvPr id="181" name="Gruppieren 180"/>
          <p:cNvGrpSpPr/>
          <p:nvPr/>
        </p:nvGrpSpPr>
        <p:grpSpPr>
          <a:xfrm>
            <a:off x="2117271" y="2723322"/>
            <a:ext cx="510635" cy="823749"/>
            <a:chOff x="2117271" y="2723322"/>
            <a:chExt cx="510635" cy="823749"/>
          </a:xfrm>
        </p:grpSpPr>
        <p:sp>
          <p:nvSpPr>
            <p:cNvPr id="112" name="Line 28"/>
            <p:cNvSpPr>
              <a:spLocks noChangeShapeType="1"/>
            </p:cNvSpPr>
            <p:nvPr/>
          </p:nvSpPr>
          <p:spPr bwMode="auto">
            <a:xfrm flipV="1">
              <a:off x="2627906" y="2725830"/>
              <a:ext cx="0" cy="821241"/>
            </a:xfrm>
            <a:prstGeom prst="line">
              <a:avLst/>
            </a:prstGeom>
            <a:noFill/>
            <a:ln w="2540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>
                <a:latin typeface="Arial Narrow" panose="020B0606020202030204" pitchFamily="34" charset="0"/>
              </a:endParaRPr>
            </a:p>
          </p:txBody>
        </p:sp>
        <p:sp>
          <p:nvSpPr>
            <p:cNvPr id="113" name="Line 28"/>
            <p:cNvSpPr>
              <a:spLocks noChangeShapeType="1"/>
            </p:cNvSpPr>
            <p:nvPr/>
          </p:nvSpPr>
          <p:spPr bwMode="auto">
            <a:xfrm flipH="1" flipV="1">
              <a:off x="2123481" y="2723322"/>
              <a:ext cx="4880" cy="568008"/>
            </a:xfrm>
            <a:prstGeom prst="line">
              <a:avLst/>
            </a:prstGeom>
            <a:noFill/>
            <a:ln w="2540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>
                <a:latin typeface="Arial Narrow" panose="020B0606020202030204" pitchFamily="34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>
            <a:xfrm flipV="1">
              <a:off x="2117271" y="3286382"/>
              <a:ext cx="403388" cy="1104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Gerade Verbindung 115"/>
            <p:cNvCxnSpPr/>
            <p:nvPr/>
          </p:nvCxnSpPr>
          <p:spPr>
            <a:xfrm>
              <a:off x="2508731" y="3274744"/>
              <a:ext cx="3452" cy="272327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uppieren 128"/>
          <p:cNvGrpSpPr/>
          <p:nvPr/>
        </p:nvGrpSpPr>
        <p:grpSpPr>
          <a:xfrm>
            <a:off x="4111755" y="2720415"/>
            <a:ext cx="3412573" cy="826655"/>
            <a:chOff x="4111755" y="2720415"/>
            <a:chExt cx="3412573" cy="826655"/>
          </a:xfrm>
        </p:grpSpPr>
        <p:sp>
          <p:nvSpPr>
            <p:cNvPr id="124" name="Line 28"/>
            <p:cNvSpPr>
              <a:spLocks noChangeShapeType="1"/>
            </p:cNvSpPr>
            <p:nvPr/>
          </p:nvSpPr>
          <p:spPr bwMode="auto">
            <a:xfrm flipH="1" flipV="1">
              <a:off x="4715123" y="2727296"/>
              <a:ext cx="893" cy="819774"/>
            </a:xfrm>
            <a:prstGeom prst="line">
              <a:avLst/>
            </a:prstGeom>
            <a:noFill/>
            <a:ln w="2540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>
                <a:latin typeface="Arial Narrow" panose="020B0606020202030204" pitchFamily="34" charset="0"/>
              </a:endParaRPr>
            </a:p>
          </p:txBody>
        </p:sp>
        <p:sp>
          <p:nvSpPr>
            <p:cNvPr id="126" name="Line 28"/>
            <p:cNvSpPr>
              <a:spLocks noChangeShapeType="1"/>
            </p:cNvSpPr>
            <p:nvPr/>
          </p:nvSpPr>
          <p:spPr bwMode="auto">
            <a:xfrm flipV="1">
              <a:off x="4286534" y="2727296"/>
              <a:ext cx="2567" cy="341664"/>
            </a:xfrm>
            <a:prstGeom prst="line">
              <a:avLst/>
            </a:prstGeom>
            <a:noFill/>
            <a:ln w="2540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>
                <a:latin typeface="Arial Narrow" panose="020B0606020202030204" pitchFamily="34" charset="0"/>
              </a:endParaRPr>
            </a:p>
          </p:txBody>
        </p:sp>
        <p:sp>
          <p:nvSpPr>
            <p:cNvPr id="127" name="Line 28"/>
            <p:cNvSpPr>
              <a:spLocks noChangeShapeType="1"/>
            </p:cNvSpPr>
            <p:nvPr/>
          </p:nvSpPr>
          <p:spPr bwMode="auto">
            <a:xfrm flipH="1" flipV="1">
              <a:off x="5148064" y="2723322"/>
              <a:ext cx="893" cy="819774"/>
            </a:xfrm>
            <a:prstGeom prst="line">
              <a:avLst/>
            </a:prstGeom>
            <a:noFill/>
            <a:ln w="2540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>
                <a:latin typeface="Arial Narrow" panose="020B0606020202030204" pitchFamily="34" charset="0"/>
              </a:endParaRPr>
            </a:p>
          </p:txBody>
        </p:sp>
        <p:cxnSp>
          <p:nvCxnSpPr>
            <p:cNvPr id="111" name="Gerade Verbindung 110"/>
            <p:cNvCxnSpPr/>
            <p:nvPr/>
          </p:nvCxnSpPr>
          <p:spPr>
            <a:xfrm flipV="1">
              <a:off x="4120699" y="2924944"/>
              <a:ext cx="1657" cy="125801"/>
            </a:xfrm>
            <a:prstGeom prst="line">
              <a:avLst/>
            </a:prstGeom>
            <a:ln w="25400">
              <a:solidFill>
                <a:srgbClr val="B2B2B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Gerade Verbindung 130"/>
            <p:cNvCxnSpPr/>
            <p:nvPr/>
          </p:nvCxnSpPr>
          <p:spPr>
            <a:xfrm flipV="1">
              <a:off x="4111755" y="2924944"/>
              <a:ext cx="3412573" cy="10414"/>
            </a:xfrm>
            <a:prstGeom prst="line">
              <a:avLst/>
            </a:prstGeom>
            <a:ln w="25400">
              <a:solidFill>
                <a:srgbClr val="B2B2B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Gerade Verbindung 133"/>
            <p:cNvCxnSpPr/>
            <p:nvPr/>
          </p:nvCxnSpPr>
          <p:spPr>
            <a:xfrm flipH="1" flipV="1">
              <a:off x="4544172" y="2945959"/>
              <a:ext cx="3974" cy="600323"/>
            </a:xfrm>
            <a:prstGeom prst="line">
              <a:avLst/>
            </a:prstGeom>
            <a:ln w="25400">
              <a:solidFill>
                <a:srgbClr val="B2B2B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Gerade Verbindung 137"/>
            <p:cNvCxnSpPr/>
            <p:nvPr/>
          </p:nvCxnSpPr>
          <p:spPr>
            <a:xfrm flipH="1" flipV="1">
              <a:off x="5508104" y="2938670"/>
              <a:ext cx="3974" cy="600323"/>
            </a:xfrm>
            <a:prstGeom prst="line">
              <a:avLst/>
            </a:prstGeom>
            <a:ln w="25400">
              <a:solidFill>
                <a:srgbClr val="B2B2B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Gerade Verbindung mit Pfeil 121"/>
            <p:cNvCxnSpPr/>
            <p:nvPr/>
          </p:nvCxnSpPr>
          <p:spPr>
            <a:xfrm flipV="1">
              <a:off x="6444208" y="2723322"/>
              <a:ext cx="0" cy="215348"/>
            </a:xfrm>
            <a:prstGeom prst="straightConnector1">
              <a:avLst/>
            </a:prstGeom>
            <a:ln w="25400">
              <a:solidFill>
                <a:srgbClr val="B2B2B2"/>
              </a:solidFill>
              <a:prstDash val="sysDash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Gerade Verbindung mit Pfeil 142"/>
            <p:cNvCxnSpPr/>
            <p:nvPr/>
          </p:nvCxnSpPr>
          <p:spPr>
            <a:xfrm flipV="1">
              <a:off x="7512945" y="2720415"/>
              <a:ext cx="0" cy="215348"/>
            </a:xfrm>
            <a:prstGeom prst="straightConnector1">
              <a:avLst/>
            </a:prstGeom>
            <a:ln w="25400">
              <a:solidFill>
                <a:srgbClr val="B2B2B2"/>
              </a:solidFill>
              <a:prstDash val="sysDash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pieren 10"/>
          <p:cNvGrpSpPr/>
          <p:nvPr/>
        </p:nvGrpSpPr>
        <p:grpSpPr>
          <a:xfrm>
            <a:off x="1619672" y="2713353"/>
            <a:ext cx="5010923" cy="482264"/>
            <a:chOff x="1619672" y="2713353"/>
            <a:chExt cx="5010923" cy="482264"/>
          </a:xfrm>
        </p:grpSpPr>
        <p:sp>
          <p:nvSpPr>
            <p:cNvPr id="146" name="Line 28"/>
            <p:cNvSpPr>
              <a:spLocks noChangeShapeType="1"/>
            </p:cNvSpPr>
            <p:nvPr/>
          </p:nvSpPr>
          <p:spPr bwMode="auto">
            <a:xfrm flipH="1" flipV="1">
              <a:off x="6629702" y="2718883"/>
              <a:ext cx="893" cy="449249"/>
            </a:xfrm>
            <a:prstGeom prst="line">
              <a:avLst/>
            </a:prstGeom>
            <a:noFill/>
            <a:ln w="2540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>
                <a:latin typeface="Arial Narrow" panose="020B0606020202030204" pitchFamily="34" charset="0"/>
              </a:endParaRPr>
            </a:p>
          </p:txBody>
        </p:sp>
        <p:cxnSp>
          <p:nvCxnSpPr>
            <p:cNvPr id="147" name="Gerade Verbindung 146"/>
            <p:cNvCxnSpPr/>
            <p:nvPr/>
          </p:nvCxnSpPr>
          <p:spPr>
            <a:xfrm>
              <a:off x="5373424" y="3128025"/>
              <a:ext cx="826038" cy="0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Gerade Verbindung 147"/>
            <p:cNvCxnSpPr/>
            <p:nvPr/>
          </p:nvCxnSpPr>
          <p:spPr>
            <a:xfrm>
              <a:off x="6206622" y="3117516"/>
              <a:ext cx="0" cy="78101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Line 28"/>
            <p:cNvSpPr>
              <a:spLocks noChangeShapeType="1"/>
            </p:cNvSpPr>
            <p:nvPr/>
          </p:nvSpPr>
          <p:spPr bwMode="auto">
            <a:xfrm flipV="1">
              <a:off x="5386563" y="2713353"/>
              <a:ext cx="260" cy="412399"/>
            </a:xfrm>
            <a:prstGeom prst="line">
              <a:avLst/>
            </a:prstGeom>
            <a:noFill/>
            <a:ln w="2540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>
                <a:latin typeface="Arial Narrow" panose="020B0606020202030204" pitchFamily="34" charset="0"/>
              </a:endParaRPr>
            </a:p>
          </p:txBody>
        </p:sp>
        <p:cxnSp>
          <p:nvCxnSpPr>
            <p:cNvPr id="164" name="Gerade Verbindung 163"/>
            <p:cNvCxnSpPr/>
            <p:nvPr/>
          </p:nvCxnSpPr>
          <p:spPr>
            <a:xfrm flipH="1" flipV="1">
              <a:off x="6300192" y="2970214"/>
              <a:ext cx="1987" cy="218259"/>
            </a:xfrm>
            <a:prstGeom prst="line">
              <a:avLst/>
            </a:prstGeom>
            <a:ln w="25400">
              <a:solidFill>
                <a:srgbClr val="B2B2B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Gerade Verbindung 165"/>
            <p:cNvCxnSpPr/>
            <p:nvPr/>
          </p:nvCxnSpPr>
          <p:spPr>
            <a:xfrm flipV="1">
              <a:off x="1619672" y="2988420"/>
              <a:ext cx="4682507" cy="18906"/>
            </a:xfrm>
            <a:prstGeom prst="line">
              <a:avLst/>
            </a:prstGeom>
            <a:ln w="25400">
              <a:solidFill>
                <a:srgbClr val="B2B2B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Gerade Verbindung mit Pfeil 168"/>
            <p:cNvCxnSpPr/>
            <p:nvPr/>
          </p:nvCxnSpPr>
          <p:spPr>
            <a:xfrm flipV="1">
              <a:off x="2902661" y="2719075"/>
              <a:ext cx="0" cy="279759"/>
            </a:xfrm>
            <a:prstGeom prst="straightConnector1">
              <a:avLst/>
            </a:prstGeom>
            <a:ln w="25400">
              <a:solidFill>
                <a:srgbClr val="B2B2B2"/>
              </a:solidFill>
              <a:prstDash val="sysDash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Gerade Verbindung mit Pfeil 171"/>
            <p:cNvCxnSpPr/>
            <p:nvPr/>
          </p:nvCxnSpPr>
          <p:spPr>
            <a:xfrm flipV="1">
              <a:off x="1635799" y="2733786"/>
              <a:ext cx="0" cy="279759"/>
            </a:xfrm>
            <a:prstGeom prst="straightConnector1">
              <a:avLst/>
            </a:prstGeom>
            <a:ln w="25400">
              <a:solidFill>
                <a:srgbClr val="B2B2B2"/>
              </a:solidFill>
              <a:prstDash val="sysDash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uppieren 24"/>
          <p:cNvGrpSpPr/>
          <p:nvPr/>
        </p:nvGrpSpPr>
        <p:grpSpPr>
          <a:xfrm>
            <a:off x="1907704" y="2713353"/>
            <a:ext cx="5831755" cy="237017"/>
            <a:chOff x="1907704" y="2713353"/>
            <a:chExt cx="5831755" cy="237017"/>
          </a:xfrm>
        </p:grpSpPr>
        <p:cxnSp>
          <p:nvCxnSpPr>
            <p:cNvPr id="183" name="Gerade Verbindung 182"/>
            <p:cNvCxnSpPr/>
            <p:nvPr/>
          </p:nvCxnSpPr>
          <p:spPr>
            <a:xfrm flipV="1">
              <a:off x="7670333" y="2784475"/>
              <a:ext cx="467" cy="165895"/>
            </a:xfrm>
            <a:prstGeom prst="line">
              <a:avLst/>
            </a:prstGeom>
            <a:ln w="25400">
              <a:solidFill>
                <a:srgbClr val="B2B2B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Gerade Verbindung 184"/>
            <p:cNvCxnSpPr/>
            <p:nvPr/>
          </p:nvCxnSpPr>
          <p:spPr>
            <a:xfrm flipV="1">
              <a:off x="1907704" y="2798699"/>
              <a:ext cx="5760640" cy="30670"/>
            </a:xfrm>
            <a:prstGeom prst="line">
              <a:avLst/>
            </a:prstGeom>
            <a:ln w="25400">
              <a:solidFill>
                <a:srgbClr val="B2B2B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Line 28"/>
            <p:cNvSpPr>
              <a:spLocks noChangeShapeType="1"/>
            </p:cNvSpPr>
            <p:nvPr/>
          </p:nvSpPr>
          <p:spPr bwMode="auto">
            <a:xfrm flipH="1" flipV="1">
              <a:off x="7739459" y="2720070"/>
              <a:ext cx="0" cy="218599"/>
            </a:xfrm>
            <a:prstGeom prst="line">
              <a:avLst/>
            </a:prstGeom>
            <a:noFill/>
            <a:ln w="2540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>
                <a:latin typeface="Arial Narrow" panose="020B0606020202030204" pitchFamily="34" charset="0"/>
              </a:endParaRPr>
            </a:p>
          </p:txBody>
        </p:sp>
        <p:cxnSp>
          <p:nvCxnSpPr>
            <p:cNvPr id="176" name="Gerade Verbindung 175"/>
            <p:cNvCxnSpPr/>
            <p:nvPr/>
          </p:nvCxnSpPr>
          <p:spPr>
            <a:xfrm>
              <a:off x="6804248" y="2858954"/>
              <a:ext cx="826038" cy="0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Gerade Verbindung 179"/>
            <p:cNvCxnSpPr/>
            <p:nvPr/>
          </p:nvCxnSpPr>
          <p:spPr>
            <a:xfrm>
              <a:off x="7618704" y="2857960"/>
              <a:ext cx="1296" cy="92409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Line 28"/>
            <p:cNvSpPr>
              <a:spLocks noChangeShapeType="1"/>
            </p:cNvSpPr>
            <p:nvPr/>
          </p:nvSpPr>
          <p:spPr bwMode="auto">
            <a:xfrm flipV="1">
              <a:off x="6810118" y="2720414"/>
              <a:ext cx="0" cy="151200"/>
            </a:xfrm>
            <a:prstGeom prst="line">
              <a:avLst/>
            </a:prstGeom>
            <a:noFill/>
            <a:ln w="2540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>
                <a:latin typeface="Arial Narrow" panose="020B0606020202030204" pitchFamily="34" charset="0"/>
              </a:endParaRPr>
            </a:p>
          </p:txBody>
        </p:sp>
        <p:cxnSp>
          <p:nvCxnSpPr>
            <p:cNvPr id="186" name="Gerade Verbindung mit Pfeil 185"/>
            <p:cNvCxnSpPr/>
            <p:nvPr/>
          </p:nvCxnSpPr>
          <p:spPr>
            <a:xfrm flipV="1">
              <a:off x="5469731" y="2716178"/>
              <a:ext cx="2927" cy="100841"/>
            </a:xfrm>
            <a:prstGeom prst="straightConnector1">
              <a:avLst/>
            </a:prstGeom>
            <a:ln w="25400">
              <a:solidFill>
                <a:srgbClr val="B2B2B2"/>
              </a:solidFill>
              <a:prstDash val="sysDash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Gerade Verbindung mit Pfeil 187"/>
            <p:cNvCxnSpPr/>
            <p:nvPr/>
          </p:nvCxnSpPr>
          <p:spPr>
            <a:xfrm flipV="1">
              <a:off x="3936648" y="2713353"/>
              <a:ext cx="2927" cy="100841"/>
            </a:xfrm>
            <a:prstGeom prst="straightConnector1">
              <a:avLst/>
            </a:prstGeom>
            <a:ln w="25400">
              <a:solidFill>
                <a:srgbClr val="B2B2B2"/>
              </a:solidFill>
              <a:prstDash val="sysDash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Gerade Verbindung mit Pfeil 192"/>
            <p:cNvCxnSpPr/>
            <p:nvPr/>
          </p:nvCxnSpPr>
          <p:spPr>
            <a:xfrm flipV="1">
              <a:off x="1907704" y="2716178"/>
              <a:ext cx="2927" cy="125061"/>
            </a:xfrm>
            <a:prstGeom prst="straightConnector1">
              <a:avLst/>
            </a:prstGeom>
            <a:ln w="25400">
              <a:solidFill>
                <a:srgbClr val="B2B2B2"/>
              </a:solidFill>
              <a:prstDash val="sysDash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8" name="Gerade Verbindung 127"/>
          <p:cNvCxnSpPr/>
          <p:nvPr/>
        </p:nvCxnSpPr>
        <p:spPr>
          <a:xfrm flipH="1" flipV="1">
            <a:off x="6948264" y="2916407"/>
            <a:ext cx="1" cy="296569"/>
          </a:xfrm>
          <a:prstGeom prst="line">
            <a:avLst/>
          </a:prstGeom>
          <a:ln w="25400">
            <a:solidFill>
              <a:srgbClr val="B2B2B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24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9" grpId="0" animBg="1"/>
      <p:bldP spid="42" grpId="0" animBg="1"/>
      <p:bldP spid="3" grpId="0" animBg="1"/>
      <p:bldP spid="5" grpId="0" animBg="1"/>
      <p:bldP spid="6" grpId="0" animBg="1"/>
      <p:bldP spid="8" grpId="0" animBg="1"/>
      <p:bldP spid="9" grpId="0" animBg="1"/>
      <p:bldP spid="7" grpId="0" animBg="1"/>
      <p:bldP spid="12" grpId="0" animBg="1"/>
      <p:bldP spid="13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48" grpId="0" animBg="1"/>
      <p:bldP spid="24" grpId="0" animBg="1"/>
      <p:bldP spid="101" grpId="0" animBg="1"/>
      <p:bldP spid="30" grpId="0" animBg="1"/>
      <p:bldP spid="63" grpId="0" animBg="1"/>
      <p:bldP spid="64" grpId="0" animBg="1"/>
      <p:bldP spid="85" grpId="0" animBg="1"/>
    </p:bldLst>
  </p:timing>
</p:sld>
</file>

<file path=ppt/theme/theme1.xml><?xml version="1.0" encoding="utf-8"?>
<a:theme xmlns:a="http://schemas.openxmlformats.org/drawingml/2006/main" name="KtZug_v2_klein">
  <a:themeElements>
    <a:clrScheme name="KtZug_v2_klein 1">
      <a:dk1>
        <a:srgbClr val="000000"/>
      </a:dk1>
      <a:lt1>
        <a:srgbClr val="FFFFFF"/>
      </a:lt1>
      <a:dk2>
        <a:srgbClr val="000000"/>
      </a:dk2>
      <a:lt2>
        <a:srgbClr val="C3375A"/>
      </a:lt2>
      <a:accent1>
        <a:srgbClr val="006FB5"/>
      </a:accent1>
      <a:accent2>
        <a:srgbClr val="EBD21E"/>
      </a:accent2>
      <a:accent3>
        <a:srgbClr val="FFFFFF"/>
      </a:accent3>
      <a:accent4>
        <a:srgbClr val="000000"/>
      </a:accent4>
      <a:accent5>
        <a:srgbClr val="AABBD7"/>
      </a:accent5>
      <a:accent6>
        <a:srgbClr val="D5BE1A"/>
      </a:accent6>
      <a:hlink>
        <a:srgbClr val="AACE4D"/>
      </a:hlink>
      <a:folHlink>
        <a:srgbClr val="2D9B6E"/>
      </a:folHlink>
    </a:clrScheme>
    <a:fontScheme name="KtZug_v2_kle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tZug_v2_klein 1">
        <a:dk1>
          <a:srgbClr val="000000"/>
        </a:dk1>
        <a:lt1>
          <a:srgbClr val="FFFFFF"/>
        </a:lt1>
        <a:dk2>
          <a:srgbClr val="000000"/>
        </a:dk2>
        <a:lt2>
          <a:srgbClr val="C3375A"/>
        </a:lt2>
        <a:accent1>
          <a:srgbClr val="006FB5"/>
        </a:accent1>
        <a:accent2>
          <a:srgbClr val="EBD21E"/>
        </a:accent2>
        <a:accent3>
          <a:srgbClr val="FFFFFF"/>
        </a:accent3>
        <a:accent4>
          <a:srgbClr val="000000"/>
        </a:accent4>
        <a:accent5>
          <a:srgbClr val="AABBD7"/>
        </a:accent5>
        <a:accent6>
          <a:srgbClr val="D5BE1A"/>
        </a:accent6>
        <a:hlink>
          <a:srgbClr val="AACE4D"/>
        </a:hlink>
        <a:folHlink>
          <a:srgbClr val="2D9B6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KtZug_v2_klein</Template>
  <TotalTime>0</TotalTime>
  <Words>124</Words>
  <Application>Microsoft Office PowerPoint</Application>
  <PresentationFormat>Bildschirmpräsentation (4:3)</PresentationFormat>
  <Paragraphs>63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KtZug_v2_klein</vt:lpstr>
      <vt:lpstr>PowerPoint-Präsentation</vt:lpstr>
    </vt:vector>
  </TitlesOfParts>
  <Company>Kanton Zug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Vorlage klein nach kantonalem Erscheinungsbild</dc:title>
  <dc:creator>Cornelia Bänninger</dc:creator>
  <cp:lastModifiedBy>Noë Limacher</cp:lastModifiedBy>
  <cp:revision>313</cp:revision>
  <cp:lastPrinted>2018-01-11T11:14:05Z</cp:lastPrinted>
  <dcterms:created xsi:type="dcterms:W3CDTF">2009-01-28T12:44:58Z</dcterms:created>
  <dcterms:modified xsi:type="dcterms:W3CDTF">2018-04-10T11:48:27Z</dcterms:modified>
</cp:coreProperties>
</file>